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6"/>
  </p:notesMasterIdLst>
  <p:handoutMasterIdLst>
    <p:handoutMasterId r:id="rId77"/>
  </p:handoutMasterIdLst>
  <p:sldIdLst>
    <p:sldId id="256" r:id="rId2"/>
    <p:sldId id="274" r:id="rId3"/>
    <p:sldId id="661" r:id="rId4"/>
    <p:sldId id="385" r:id="rId5"/>
    <p:sldId id="656" r:id="rId6"/>
    <p:sldId id="387" r:id="rId7"/>
    <p:sldId id="657" r:id="rId8"/>
    <p:sldId id="658" r:id="rId9"/>
    <p:sldId id="635" r:id="rId10"/>
    <p:sldId id="634" r:id="rId11"/>
    <p:sldId id="650" r:id="rId12"/>
    <p:sldId id="652" r:id="rId13"/>
    <p:sldId id="655" r:id="rId14"/>
    <p:sldId id="654" r:id="rId15"/>
    <p:sldId id="386" r:id="rId16"/>
    <p:sldId id="660" r:id="rId17"/>
    <p:sldId id="649" r:id="rId18"/>
    <p:sldId id="659" r:id="rId19"/>
    <p:sldId id="381" r:id="rId20"/>
    <p:sldId id="662" r:id="rId21"/>
    <p:sldId id="663" r:id="rId22"/>
    <p:sldId id="664" r:id="rId23"/>
    <p:sldId id="665" r:id="rId24"/>
    <p:sldId id="666" r:id="rId25"/>
    <p:sldId id="667" r:id="rId26"/>
    <p:sldId id="668" r:id="rId27"/>
    <p:sldId id="299" r:id="rId28"/>
    <p:sldId id="384" r:id="rId29"/>
    <p:sldId id="669" r:id="rId30"/>
    <p:sldId id="388" r:id="rId31"/>
    <p:sldId id="279" r:id="rId32"/>
    <p:sldId id="280" r:id="rId33"/>
    <p:sldId id="281" r:id="rId34"/>
    <p:sldId id="282" r:id="rId35"/>
    <p:sldId id="317" r:id="rId36"/>
    <p:sldId id="283" r:id="rId37"/>
    <p:sldId id="284" r:id="rId38"/>
    <p:sldId id="302" r:id="rId39"/>
    <p:sldId id="285" r:id="rId40"/>
    <p:sldId id="286" r:id="rId41"/>
    <p:sldId id="300" r:id="rId42"/>
    <p:sldId id="287" r:id="rId43"/>
    <p:sldId id="288" r:id="rId44"/>
    <p:sldId id="289" r:id="rId45"/>
    <p:sldId id="298" r:id="rId46"/>
    <p:sldId id="325" r:id="rId47"/>
    <p:sldId id="290" r:id="rId48"/>
    <p:sldId id="326" r:id="rId49"/>
    <p:sldId id="291" r:id="rId50"/>
    <p:sldId id="327" r:id="rId51"/>
    <p:sldId id="292" r:id="rId52"/>
    <p:sldId id="328" r:id="rId53"/>
    <p:sldId id="293" r:id="rId54"/>
    <p:sldId id="329" r:id="rId55"/>
    <p:sldId id="294" r:id="rId56"/>
    <p:sldId id="330" r:id="rId57"/>
    <p:sldId id="295" r:id="rId58"/>
    <p:sldId id="331" r:id="rId59"/>
    <p:sldId id="296" r:id="rId60"/>
    <p:sldId id="297" r:id="rId61"/>
    <p:sldId id="303" r:id="rId62"/>
    <p:sldId id="304" r:id="rId63"/>
    <p:sldId id="332" r:id="rId64"/>
    <p:sldId id="305" r:id="rId65"/>
    <p:sldId id="306" r:id="rId66"/>
    <p:sldId id="307" r:id="rId67"/>
    <p:sldId id="308" r:id="rId68"/>
    <p:sldId id="309" r:id="rId69"/>
    <p:sldId id="310" r:id="rId70"/>
    <p:sldId id="311" r:id="rId71"/>
    <p:sldId id="312" r:id="rId72"/>
    <p:sldId id="313" r:id="rId73"/>
    <p:sldId id="314" r:id="rId74"/>
    <p:sldId id="315" r:id="rId75"/>
  </p:sldIdLst>
  <p:sldSz cx="9144000" cy="6858000" type="screen4x3"/>
  <p:notesSz cx="6858000" cy="9144000"/>
  <p:defaultTextStyle>
    <a:defPPr>
      <a:defRPr lang="sv-SE"/>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39933"/>
    <a:srgbClr val="0033CC"/>
    <a:srgbClr val="008000"/>
    <a:srgbClr val="FF5050"/>
    <a:srgbClr val="003300"/>
    <a:srgbClr val="9999FF"/>
    <a:srgbClr val="D0001D"/>
    <a:srgbClr val="DC00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p:restoredTop sz="94558"/>
  </p:normalViewPr>
  <p:slideViewPr>
    <p:cSldViewPr>
      <p:cViewPr varScale="1">
        <p:scale>
          <a:sx n="121" d="100"/>
          <a:sy n="121" d="100"/>
        </p:scale>
        <p:origin x="189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0" d="100"/>
          <a:sy n="60" d="100"/>
        </p:scale>
        <p:origin x="-134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B94BD4-3F5C-E744-80F8-2C2DF79B8D7A}" type="datetimeFigureOut">
              <a:rPr lang="en-US" smtClean="0"/>
              <a:t>9/18/19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F61E45-0554-F24F-A26F-BD57E7DAAEE0}" type="slidenum">
              <a:rPr lang="en-US" smtClean="0"/>
              <a:t>‹#›</a:t>
            </a:fld>
            <a:endParaRPr lang="en-US"/>
          </a:p>
        </p:txBody>
      </p:sp>
    </p:spTree>
    <p:extLst>
      <p:ext uri="{BB962C8B-B14F-4D97-AF65-F5344CB8AC3E}">
        <p14:creationId xmlns:p14="http://schemas.microsoft.com/office/powerpoint/2010/main" val="871917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235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35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35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235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39D8A3A-429A-2149-9A43-BB62E454834B}" type="slidenum">
              <a:rPr lang="en-US" altLang="x-none"/>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75D528D9-DE96-964C-8467-79FE3EAC38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6775"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defTabSz="866775"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defTabSz="866775"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defTabSz="866775"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defTabSz="866775"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defTabSz="866775"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defTabSz="866775"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defTabSz="866775"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defTabSz="866775"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fld id="{7957E85B-69E8-724D-8C59-6454F87D4E2A}" type="slidenum">
              <a:rPr lang="sv-SE" altLang="sv-SE" sz="1100" b="0"/>
              <a:pPr eaLnBrk="1" hangingPunct="1"/>
              <a:t>9</a:t>
            </a:fld>
            <a:endParaRPr lang="sv-SE" altLang="sv-SE" sz="1100" b="0"/>
          </a:p>
        </p:txBody>
      </p:sp>
      <p:sp>
        <p:nvSpPr>
          <p:cNvPr id="86018" name="Rectangle 2">
            <a:extLst>
              <a:ext uri="{FF2B5EF4-FFF2-40B4-BE49-F238E27FC236}">
                <a16:creationId xmlns:a16="http://schemas.microsoft.com/office/drawing/2014/main" id="{8495B515-2275-A548-B7C3-215B759B6D33}"/>
              </a:ext>
            </a:extLst>
          </p:cNvPr>
          <p:cNvSpPr>
            <a:spLocks noGrp="1" noRot="1" noChangeAspect="1" noChangeArrowheads="1" noTextEdit="1"/>
          </p:cNvSpPr>
          <p:nvPr>
            <p:ph type="sldImg"/>
          </p:nvPr>
        </p:nvSpPr>
        <p:spPr>
          <a:xfrm>
            <a:off x="1258888" y="719138"/>
            <a:ext cx="4805362" cy="3603625"/>
          </a:xfrm>
          <a:ln/>
        </p:spPr>
      </p:sp>
      <p:sp>
        <p:nvSpPr>
          <p:cNvPr id="86019" name="Rectangle 3">
            <a:extLst>
              <a:ext uri="{FF2B5EF4-FFF2-40B4-BE49-F238E27FC236}">
                <a16:creationId xmlns:a16="http://schemas.microsoft.com/office/drawing/2014/main" id="{0842944F-D962-694B-BFA5-5C8DFEF6F6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sv-SE">
              <a:ea typeface="ＭＳ Ｐゴシック" panose="020B0600070205080204" pitchFamily="34" charset="-128"/>
            </a:endParaRPr>
          </a:p>
        </p:txBody>
      </p:sp>
    </p:spTree>
    <p:extLst>
      <p:ext uri="{BB962C8B-B14F-4D97-AF65-F5344CB8AC3E}">
        <p14:creationId xmlns:p14="http://schemas.microsoft.com/office/powerpoint/2010/main" val="845193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249D09EC-1DA5-584A-A107-ED2819C0AC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6775"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defTabSz="866775"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defTabSz="866775"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defTabSz="866775"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defTabSz="866775"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defTabSz="866775"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defTabSz="866775"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defTabSz="866775"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defTabSz="866775"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fld id="{63713109-D78B-EC40-BB0B-AE7C0755F9DD}" type="slidenum">
              <a:rPr lang="sv-SE" altLang="sv-SE" sz="1100" b="0"/>
              <a:pPr eaLnBrk="1" hangingPunct="1"/>
              <a:t>10</a:t>
            </a:fld>
            <a:endParaRPr lang="sv-SE" altLang="sv-SE" sz="1100" b="0"/>
          </a:p>
        </p:txBody>
      </p:sp>
      <p:sp>
        <p:nvSpPr>
          <p:cNvPr id="83970" name="Rectangle 2">
            <a:extLst>
              <a:ext uri="{FF2B5EF4-FFF2-40B4-BE49-F238E27FC236}">
                <a16:creationId xmlns:a16="http://schemas.microsoft.com/office/drawing/2014/main" id="{B840A0B0-654B-2E4C-90D2-6D0762D69E51}"/>
              </a:ext>
            </a:extLst>
          </p:cNvPr>
          <p:cNvSpPr>
            <a:spLocks noGrp="1" noRot="1" noChangeAspect="1" noChangeArrowheads="1" noTextEdit="1"/>
          </p:cNvSpPr>
          <p:nvPr>
            <p:ph type="sldImg"/>
          </p:nvPr>
        </p:nvSpPr>
        <p:spPr>
          <a:xfrm>
            <a:off x="1258888" y="719138"/>
            <a:ext cx="4805362" cy="3603625"/>
          </a:xfrm>
          <a:ln/>
        </p:spPr>
      </p:sp>
      <p:sp>
        <p:nvSpPr>
          <p:cNvPr id="83971" name="Rectangle 3">
            <a:extLst>
              <a:ext uri="{FF2B5EF4-FFF2-40B4-BE49-F238E27FC236}">
                <a16:creationId xmlns:a16="http://schemas.microsoft.com/office/drawing/2014/main" id="{DB292938-355F-AD4B-8FDA-8247646C38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sv-SE">
              <a:ea typeface="ＭＳ Ｐゴシック" panose="020B0600070205080204" pitchFamily="34" charset="-128"/>
            </a:endParaRPr>
          </a:p>
        </p:txBody>
      </p:sp>
    </p:spTree>
    <p:extLst>
      <p:ext uri="{BB962C8B-B14F-4D97-AF65-F5344CB8AC3E}">
        <p14:creationId xmlns:p14="http://schemas.microsoft.com/office/powerpoint/2010/main" val="1062015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4B58C0D-5204-D34F-9760-3F4BFE20F08D}" type="slidenum">
              <a:rPr lang="en-GB"/>
              <a:pPr/>
              <a:t>17</a:t>
            </a:fld>
            <a:endParaRPr lang="en-GB"/>
          </a:p>
        </p:txBody>
      </p:sp>
      <p:sp>
        <p:nvSpPr>
          <p:cNvPr id="62465"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62466" name="Text Box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259959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906CC135-8950-2D49-BF07-8A4DA515F1E5}" type="slidenum">
              <a:rPr lang="en-US" altLang="x-none" smtClean="0"/>
              <a:pPr/>
              <a:t>29</a:t>
            </a:fld>
            <a:endParaRPr lang="en-US" altLang="x-none"/>
          </a:p>
        </p:txBody>
      </p:sp>
    </p:spTree>
    <p:extLst>
      <p:ext uri="{BB962C8B-B14F-4D97-AF65-F5344CB8AC3E}">
        <p14:creationId xmlns:p14="http://schemas.microsoft.com/office/powerpoint/2010/main" val="291339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b="72174"/>
          <a:stretch>
            <a:fillRect/>
          </a:stretch>
        </p:blipFill>
        <p:spPr bwMode="auto">
          <a:xfrm>
            <a:off x="0" y="0"/>
            <a:ext cx="914400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Text_universitet_e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549275"/>
            <a:ext cx="3633787"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Claim_höger_e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7900" y="6289675"/>
            <a:ext cx="56261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3"/>
          <p:cNvSpPr>
            <a:spLocks noGrp="1" noChangeArrowheads="1"/>
          </p:cNvSpPr>
          <p:nvPr>
            <p:ph type="ctrTitle"/>
          </p:nvPr>
        </p:nvSpPr>
        <p:spPr>
          <a:xfrm>
            <a:off x="684213" y="2420938"/>
            <a:ext cx="7772400" cy="1871662"/>
          </a:xfrm>
        </p:spPr>
        <p:txBody>
          <a:bodyPr/>
          <a:lstStyle>
            <a:lvl1pPr>
              <a:defRPr/>
            </a:lvl1pPr>
          </a:lstStyle>
          <a:p>
            <a:r>
              <a:rPr lang="sv-SE"/>
              <a:t>Klicka här för att ändra format</a:t>
            </a:r>
            <a:endParaRPr lang="en-US"/>
          </a:p>
        </p:txBody>
      </p:sp>
      <p:sp>
        <p:nvSpPr>
          <p:cNvPr id="40964" name="Rectangle 4"/>
          <p:cNvSpPr>
            <a:spLocks noGrp="1" noChangeArrowheads="1"/>
          </p:cNvSpPr>
          <p:nvPr>
            <p:ph type="subTitle" idx="1"/>
          </p:nvPr>
        </p:nvSpPr>
        <p:spPr>
          <a:xfrm>
            <a:off x="1371600" y="4724400"/>
            <a:ext cx="6400800" cy="914400"/>
          </a:xfrm>
        </p:spPr>
        <p:txBody>
          <a:bodyPr/>
          <a:lstStyle>
            <a:lvl1pPr marL="0" indent="0" algn="ctr">
              <a:buFont typeface="Arial" charset="0"/>
              <a:buNone/>
              <a:defRPr>
                <a:effectLst>
                  <a:outerShdw blurRad="38100" dist="38100" dir="2700000" algn="tl">
                    <a:srgbClr val="C0C0C0"/>
                  </a:outerShdw>
                </a:effectLst>
              </a:defRPr>
            </a:lvl1pPr>
          </a:lstStyle>
          <a:p>
            <a:r>
              <a:rPr lang="sv-SE"/>
              <a:t>Klicka här för att ändra format på underrubrik i bakgrunden</a:t>
            </a:r>
            <a:endParaRPr lang="en-US"/>
          </a:p>
        </p:txBody>
      </p:sp>
    </p:spTree>
    <p:extLst>
      <p:ext uri="{BB962C8B-B14F-4D97-AF65-F5344CB8AC3E}">
        <p14:creationId xmlns:p14="http://schemas.microsoft.com/office/powerpoint/2010/main" val="1091745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lodrät text 2"/>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Rectangle 26"/>
          <p:cNvSpPr>
            <a:spLocks noGrp="1" noChangeArrowheads="1"/>
          </p:cNvSpPr>
          <p:nvPr>
            <p:ph type="sldNum" sz="quarter" idx="10"/>
          </p:nvPr>
        </p:nvSpPr>
        <p:spPr>
          <a:ln/>
        </p:spPr>
        <p:txBody>
          <a:bodyPr/>
          <a:lstStyle>
            <a:lvl1pPr>
              <a:defRPr/>
            </a:lvl1pPr>
          </a:lstStyle>
          <a:p>
            <a:fld id="{60DCE79B-B16F-C34D-B73B-6FE51224ADAE}" type="slidenum">
              <a:rPr lang="en-US" altLang="x-none"/>
              <a:pPr/>
              <a:t>‹#›</a:t>
            </a:fld>
            <a:endParaRPr lang="en-US" altLang="x-none"/>
          </a:p>
        </p:txBody>
      </p:sp>
    </p:spTree>
    <p:extLst>
      <p:ext uri="{BB962C8B-B14F-4D97-AF65-F5344CB8AC3E}">
        <p14:creationId xmlns:p14="http://schemas.microsoft.com/office/powerpoint/2010/main" val="2048902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6597650" y="981075"/>
            <a:ext cx="2006600" cy="4962525"/>
          </a:xfrm>
        </p:spPr>
        <p:txBody>
          <a:bodyPr vert="eaVert"/>
          <a:lstStyle/>
          <a:p>
            <a:r>
              <a:rPr lang="sv-SE"/>
              <a:t>Klicka här för att ändra format</a:t>
            </a:r>
          </a:p>
        </p:txBody>
      </p:sp>
      <p:sp>
        <p:nvSpPr>
          <p:cNvPr id="3" name="Platshållare för lodrät text 2"/>
          <p:cNvSpPr>
            <a:spLocks noGrp="1"/>
          </p:cNvSpPr>
          <p:nvPr>
            <p:ph type="body" orient="vert" idx="1"/>
          </p:nvPr>
        </p:nvSpPr>
        <p:spPr>
          <a:xfrm>
            <a:off x="574675" y="981075"/>
            <a:ext cx="5870575" cy="4962525"/>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Rectangle 26"/>
          <p:cNvSpPr>
            <a:spLocks noGrp="1" noChangeArrowheads="1"/>
          </p:cNvSpPr>
          <p:nvPr>
            <p:ph type="sldNum" sz="quarter" idx="10"/>
          </p:nvPr>
        </p:nvSpPr>
        <p:spPr>
          <a:ln/>
        </p:spPr>
        <p:txBody>
          <a:bodyPr/>
          <a:lstStyle>
            <a:lvl1pPr>
              <a:defRPr/>
            </a:lvl1pPr>
          </a:lstStyle>
          <a:p>
            <a:fld id="{3A087F70-4EFC-E44F-A635-AF04F6B50B29}" type="slidenum">
              <a:rPr lang="en-US" altLang="x-none"/>
              <a:pPr/>
              <a:t>‹#›</a:t>
            </a:fld>
            <a:endParaRPr lang="en-US" altLang="x-none"/>
          </a:p>
        </p:txBody>
      </p:sp>
    </p:spTree>
    <p:extLst>
      <p:ext uri="{BB962C8B-B14F-4D97-AF65-F5344CB8AC3E}">
        <p14:creationId xmlns:p14="http://schemas.microsoft.com/office/powerpoint/2010/main" val="997499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Rubrik, text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684213" y="981075"/>
            <a:ext cx="7920037" cy="1025525"/>
          </a:xfrm>
        </p:spPr>
        <p:txBody>
          <a:bodyPr/>
          <a:lstStyle/>
          <a:p>
            <a:r>
              <a:rPr lang="sv-SE"/>
              <a:t>Klicka här för att ändra format</a:t>
            </a:r>
          </a:p>
        </p:txBody>
      </p:sp>
      <p:sp>
        <p:nvSpPr>
          <p:cNvPr id="3" name="Platshållare för text 2"/>
          <p:cNvSpPr>
            <a:spLocks noGrp="1"/>
          </p:cNvSpPr>
          <p:nvPr>
            <p:ph type="body" sz="half" idx="1"/>
          </p:nvPr>
        </p:nvSpPr>
        <p:spPr>
          <a:xfrm>
            <a:off x="574675" y="2133600"/>
            <a:ext cx="3938588" cy="38100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4665663" y="2133600"/>
            <a:ext cx="3938587" cy="38100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Rectangle 26"/>
          <p:cNvSpPr>
            <a:spLocks noGrp="1" noChangeArrowheads="1"/>
          </p:cNvSpPr>
          <p:nvPr>
            <p:ph type="sldNum" sz="quarter" idx="10"/>
          </p:nvPr>
        </p:nvSpPr>
        <p:spPr>
          <a:ln/>
        </p:spPr>
        <p:txBody>
          <a:bodyPr/>
          <a:lstStyle>
            <a:lvl1pPr>
              <a:defRPr/>
            </a:lvl1pPr>
          </a:lstStyle>
          <a:p>
            <a:fld id="{0AE5B3B4-11A5-EF46-8A50-4FAA5036BA1D}" type="slidenum">
              <a:rPr lang="en-US" altLang="x-none"/>
              <a:pPr/>
              <a:t>‹#›</a:t>
            </a:fld>
            <a:endParaRPr lang="en-US" altLang="x-none"/>
          </a:p>
        </p:txBody>
      </p:sp>
    </p:spTree>
    <p:extLst>
      <p:ext uri="{BB962C8B-B14F-4D97-AF65-F5344CB8AC3E}">
        <p14:creationId xmlns:p14="http://schemas.microsoft.com/office/powerpoint/2010/main" val="17240086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Rubrik, text och två innehållsdelar">
    <p:spTree>
      <p:nvGrpSpPr>
        <p:cNvPr id="1" name=""/>
        <p:cNvGrpSpPr/>
        <p:nvPr/>
      </p:nvGrpSpPr>
      <p:grpSpPr>
        <a:xfrm>
          <a:off x="0" y="0"/>
          <a:ext cx="0" cy="0"/>
          <a:chOff x="0" y="0"/>
          <a:chExt cx="0" cy="0"/>
        </a:xfrm>
      </p:grpSpPr>
      <p:sp>
        <p:nvSpPr>
          <p:cNvPr id="2" name="Rubrik 1"/>
          <p:cNvSpPr>
            <a:spLocks noGrp="1"/>
          </p:cNvSpPr>
          <p:nvPr>
            <p:ph type="title"/>
          </p:nvPr>
        </p:nvSpPr>
        <p:spPr>
          <a:xfrm>
            <a:off x="684213" y="981075"/>
            <a:ext cx="7920037" cy="1025525"/>
          </a:xfrm>
        </p:spPr>
        <p:txBody>
          <a:bodyPr/>
          <a:lstStyle/>
          <a:p>
            <a:r>
              <a:rPr lang="sv-SE"/>
              <a:t>Klicka här för att ändra format</a:t>
            </a:r>
          </a:p>
        </p:txBody>
      </p:sp>
      <p:sp>
        <p:nvSpPr>
          <p:cNvPr id="3" name="Platshållare för text 2"/>
          <p:cNvSpPr>
            <a:spLocks noGrp="1"/>
          </p:cNvSpPr>
          <p:nvPr>
            <p:ph type="body" sz="half" idx="1"/>
          </p:nvPr>
        </p:nvSpPr>
        <p:spPr>
          <a:xfrm>
            <a:off x="574675" y="2133600"/>
            <a:ext cx="3938588" cy="38100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quarter" idx="2"/>
          </p:nvPr>
        </p:nvSpPr>
        <p:spPr>
          <a:xfrm>
            <a:off x="4665663" y="2133600"/>
            <a:ext cx="3938587" cy="18288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innehåll 4"/>
          <p:cNvSpPr>
            <a:spLocks noGrp="1"/>
          </p:cNvSpPr>
          <p:nvPr>
            <p:ph sz="quarter" idx="3"/>
          </p:nvPr>
        </p:nvSpPr>
        <p:spPr>
          <a:xfrm>
            <a:off x="4665663" y="4114800"/>
            <a:ext cx="3938587" cy="18288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Rectangle 26"/>
          <p:cNvSpPr>
            <a:spLocks noGrp="1" noChangeArrowheads="1"/>
          </p:cNvSpPr>
          <p:nvPr>
            <p:ph type="sldNum" sz="quarter" idx="10"/>
          </p:nvPr>
        </p:nvSpPr>
        <p:spPr>
          <a:ln/>
        </p:spPr>
        <p:txBody>
          <a:bodyPr/>
          <a:lstStyle>
            <a:lvl1pPr>
              <a:defRPr/>
            </a:lvl1pPr>
          </a:lstStyle>
          <a:p>
            <a:fld id="{90424E8B-C768-D846-8406-7008C341EDD8}" type="slidenum">
              <a:rPr lang="en-US" altLang="x-none"/>
              <a:pPr/>
              <a:t>‹#›</a:t>
            </a:fld>
            <a:endParaRPr lang="en-US" altLang="x-none"/>
          </a:p>
        </p:txBody>
      </p:sp>
    </p:spTree>
    <p:extLst>
      <p:ext uri="{BB962C8B-B14F-4D97-AF65-F5344CB8AC3E}">
        <p14:creationId xmlns:p14="http://schemas.microsoft.com/office/powerpoint/2010/main" val="1563880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Rectangle 26"/>
          <p:cNvSpPr>
            <a:spLocks noGrp="1" noChangeArrowheads="1"/>
          </p:cNvSpPr>
          <p:nvPr>
            <p:ph type="sldNum" sz="quarter" idx="10"/>
          </p:nvPr>
        </p:nvSpPr>
        <p:spPr>
          <a:ln/>
        </p:spPr>
        <p:txBody>
          <a:bodyPr/>
          <a:lstStyle>
            <a:lvl1pPr>
              <a:defRPr/>
            </a:lvl1pPr>
          </a:lstStyle>
          <a:p>
            <a:fld id="{19EC74F6-B135-744F-BD7B-6DCED2732C9D}" type="slidenum">
              <a:rPr lang="en-US" altLang="x-none"/>
              <a:pPr/>
              <a:t>‹#›</a:t>
            </a:fld>
            <a:endParaRPr lang="en-US" altLang="x-none"/>
          </a:p>
        </p:txBody>
      </p:sp>
    </p:spTree>
    <p:extLst>
      <p:ext uri="{BB962C8B-B14F-4D97-AF65-F5344CB8AC3E}">
        <p14:creationId xmlns:p14="http://schemas.microsoft.com/office/powerpoint/2010/main" val="1228723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722313" y="4406900"/>
            <a:ext cx="7772400" cy="1362075"/>
          </a:xfrm>
        </p:spPr>
        <p:txBody>
          <a:bodyPr anchor="t"/>
          <a:lstStyle>
            <a:lvl1pPr algn="l">
              <a:defRPr sz="4000" b="1" cap="all"/>
            </a:lvl1pPr>
          </a:lstStyle>
          <a:p>
            <a:r>
              <a:rPr lang="sv-SE"/>
              <a:t>Klicka här för att ändra format</a:t>
            </a:r>
          </a:p>
        </p:txBody>
      </p:sp>
      <p:sp>
        <p:nvSpPr>
          <p:cNvPr id="3" name="Platshållare för tex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sv-SE"/>
              <a:t>Klicka här för att ändra format på bakgrundstexten</a:t>
            </a:r>
          </a:p>
        </p:txBody>
      </p:sp>
      <p:sp>
        <p:nvSpPr>
          <p:cNvPr id="4" name="Rectangle 26"/>
          <p:cNvSpPr>
            <a:spLocks noGrp="1" noChangeArrowheads="1"/>
          </p:cNvSpPr>
          <p:nvPr>
            <p:ph type="sldNum" sz="quarter" idx="10"/>
          </p:nvPr>
        </p:nvSpPr>
        <p:spPr>
          <a:ln/>
        </p:spPr>
        <p:txBody>
          <a:bodyPr/>
          <a:lstStyle>
            <a:lvl1pPr>
              <a:defRPr/>
            </a:lvl1pPr>
          </a:lstStyle>
          <a:p>
            <a:fld id="{3DFD3C28-2F6D-834C-B491-EA4226120FC7}" type="slidenum">
              <a:rPr lang="en-US" altLang="x-none"/>
              <a:pPr/>
              <a:t>‹#›</a:t>
            </a:fld>
            <a:endParaRPr lang="en-US" altLang="x-none"/>
          </a:p>
        </p:txBody>
      </p:sp>
    </p:spTree>
    <p:extLst>
      <p:ext uri="{BB962C8B-B14F-4D97-AF65-F5344CB8AC3E}">
        <p14:creationId xmlns:p14="http://schemas.microsoft.com/office/powerpoint/2010/main" val="958190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574675" y="2133600"/>
            <a:ext cx="3938588" cy="381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4665663" y="2133600"/>
            <a:ext cx="3938587" cy="381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Rectangle 26"/>
          <p:cNvSpPr>
            <a:spLocks noGrp="1" noChangeArrowheads="1"/>
          </p:cNvSpPr>
          <p:nvPr>
            <p:ph type="sldNum" sz="quarter" idx="10"/>
          </p:nvPr>
        </p:nvSpPr>
        <p:spPr>
          <a:ln/>
        </p:spPr>
        <p:txBody>
          <a:bodyPr/>
          <a:lstStyle>
            <a:lvl1pPr>
              <a:defRPr/>
            </a:lvl1pPr>
          </a:lstStyle>
          <a:p>
            <a:fld id="{5EA79DA7-FAD2-DA4E-BEBE-5A8914A2D82E}" type="slidenum">
              <a:rPr lang="en-US" altLang="x-none"/>
              <a:pPr/>
              <a:t>‹#›</a:t>
            </a:fld>
            <a:endParaRPr lang="en-US" altLang="x-none"/>
          </a:p>
        </p:txBody>
      </p:sp>
    </p:spTree>
    <p:extLst>
      <p:ext uri="{BB962C8B-B14F-4D97-AF65-F5344CB8AC3E}">
        <p14:creationId xmlns:p14="http://schemas.microsoft.com/office/powerpoint/2010/main" val="330587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457200" y="274638"/>
            <a:ext cx="8229600" cy="1143000"/>
          </a:xfrm>
        </p:spPr>
        <p:txBody>
          <a:bodyPr/>
          <a:lstStyle>
            <a:lvl1pPr>
              <a:defRPr/>
            </a:lvl1pPr>
          </a:lstStyle>
          <a:p>
            <a:r>
              <a:rPr lang="sv-SE"/>
              <a:t>Klicka här för att ändra format</a:t>
            </a:r>
          </a:p>
        </p:txBody>
      </p:sp>
      <p:sp>
        <p:nvSpPr>
          <p:cNvPr id="3" name="Platshållare för tex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Rectangle 26"/>
          <p:cNvSpPr>
            <a:spLocks noGrp="1" noChangeArrowheads="1"/>
          </p:cNvSpPr>
          <p:nvPr>
            <p:ph type="sldNum" sz="quarter" idx="10"/>
          </p:nvPr>
        </p:nvSpPr>
        <p:spPr>
          <a:ln/>
        </p:spPr>
        <p:txBody>
          <a:bodyPr/>
          <a:lstStyle>
            <a:lvl1pPr>
              <a:defRPr/>
            </a:lvl1pPr>
          </a:lstStyle>
          <a:p>
            <a:fld id="{5B82B094-E877-D348-B762-9807C49C4032}" type="slidenum">
              <a:rPr lang="en-US" altLang="x-none"/>
              <a:pPr/>
              <a:t>‹#›</a:t>
            </a:fld>
            <a:endParaRPr lang="en-US" altLang="x-none"/>
          </a:p>
        </p:txBody>
      </p:sp>
    </p:spTree>
    <p:extLst>
      <p:ext uri="{BB962C8B-B14F-4D97-AF65-F5344CB8AC3E}">
        <p14:creationId xmlns:p14="http://schemas.microsoft.com/office/powerpoint/2010/main" val="641917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Rectangle 26"/>
          <p:cNvSpPr>
            <a:spLocks noGrp="1" noChangeArrowheads="1"/>
          </p:cNvSpPr>
          <p:nvPr>
            <p:ph type="sldNum" sz="quarter" idx="10"/>
          </p:nvPr>
        </p:nvSpPr>
        <p:spPr>
          <a:ln/>
        </p:spPr>
        <p:txBody>
          <a:bodyPr/>
          <a:lstStyle>
            <a:lvl1pPr>
              <a:defRPr/>
            </a:lvl1pPr>
          </a:lstStyle>
          <a:p>
            <a:fld id="{3428D6D1-4E01-3042-AFF5-9B08AA612B4E}" type="slidenum">
              <a:rPr lang="en-US" altLang="x-none"/>
              <a:pPr/>
              <a:t>‹#›</a:t>
            </a:fld>
            <a:endParaRPr lang="en-US" altLang="x-none"/>
          </a:p>
        </p:txBody>
      </p:sp>
    </p:spTree>
    <p:extLst>
      <p:ext uri="{BB962C8B-B14F-4D97-AF65-F5344CB8AC3E}">
        <p14:creationId xmlns:p14="http://schemas.microsoft.com/office/powerpoint/2010/main" val="1900055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Rectangle 26"/>
          <p:cNvSpPr>
            <a:spLocks noGrp="1" noChangeArrowheads="1"/>
          </p:cNvSpPr>
          <p:nvPr>
            <p:ph type="sldNum" sz="quarter" idx="10"/>
          </p:nvPr>
        </p:nvSpPr>
        <p:spPr>
          <a:ln/>
        </p:spPr>
        <p:txBody>
          <a:bodyPr/>
          <a:lstStyle>
            <a:lvl1pPr>
              <a:defRPr/>
            </a:lvl1pPr>
          </a:lstStyle>
          <a:p>
            <a:fld id="{0B1FE8F3-1FE7-8744-AE48-E957A9FD6FE0}" type="slidenum">
              <a:rPr lang="en-US" altLang="x-none"/>
              <a:pPr/>
              <a:t>‹#›</a:t>
            </a:fld>
            <a:endParaRPr lang="en-US" altLang="x-none"/>
          </a:p>
        </p:txBody>
      </p:sp>
    </p:spTree>
    <p:extLst>
      <p:ext uri="{BB962C8B-B14F-4D97-AF65-F5344CB8AC3E}">
        <p14:creationId xmlns:p14="http://schemas.microsoft.com/office/powerpoint/2010/main" val="1147007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457200" y="273050"/>
            <a:ext cx="3008313" cy="1162050"/>
          </a:xfrm>
        </p:spPr>
        <p:txBody>
          <a:bodyPr anchor="b"/>
          <a:lstStyle>
            <a:lvl1pPr algn="l">
              <a:defRPr sz="2000" b="1"/>
            </a:lvl1pPr>
          </a:lstStyle>
          <a:p>
            <a:r>
              <a:rPr lang="sv-SE"/>
              <a:t>Klicka här för att ändra format</a:t>
            </a:r>
          </a:p>
        </p:txBody>
      </p:sp>
      <p:sp>
        <p:nvSpPr>
          <p:cNvPr id="3" name="Platshållare för innehåll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5" name="Rectangle 26"/>
          <p:cNvSpPr>
            <a:spLocks noGrp="1" noChangeArrowheads="1"/>
          </p:cNvSpPr>
          <p:nvPr>
            <p:ph type="sldNum" sz="quarter" idx="10"/>
          </p:nvPr>
        </p:nvSpPr>
        <p:spPr>
          <a:ln/>
        </p:spPr>
        <p:txBody>
          <a:bodyPr/>
          <a:lstStyle>
            <a:lvl1pPr>
              <a:defRPr/>
            </a:lvl1pPr>
          </a:lstStyle>
          <a:p>
            <a:fld id="{2140AE12-BED5-EC43-81BC-CFE0EF5DCCB7}" type="slidenum">
              <a:rPr lang="en-US" altLang="x-none"/>
              <a:pPr/>
              <a:t>‹#›</a:t>
            </a:fld>
            <a:endParaRPr lang="en-US" altLang="x-none"/>
          </a:p>
        </p:txBody>
      </p:sp>
    </p:spTree>
    <p:extLst>
      <p:ext uri="{BB962C8B-B14F-4D97-AF65-F5344CB8AC3E}">
        <p14:creationId xmlns:p14="http://schemas.microsoft.com/office/powerpoint/2010/main" val="1949652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1792288" y="4800600"/>
            <a:ext cx="5486400" cy="566738"/>
          </a:xfrm>
        </p:spPr>
        <p:txBody>
          <a:bodyPr anchor="b"/>
          <a:lstStyle>
            <a:lvl1pPr algn="l">
              <a:defRPr sz="2000" b="1"/>
            </a:lvl1pPr>
          </a:lstStyle>
          <a:p>
            <a:r>
              <a:rPr lang="sv-SE"/>
              <a:t>Klicka här för att ändra format</a:t>
            </a:r>
          </a:p>
        </p:txBody>
      </p:sp>
      <p:sp>
        <p:nvSpPr>
          <p:cNvPr id="3" name="Platshållare för bild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sv-SE" noProof="0"/>
              <a:t>Klicka på ikonen för att lägga till en bild</a:t>
            </a:r>
          </a:p>
        </p:txBody>
      </p:sp>
      <p:sp>
        <p:nvSpPr>
          <p:cNvPr id="4" name="Platshållare för tex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5" name="Rectangle 26"/>
          <p:cNvSpPr>
            <a:spLocks noGrp="1" noChangeArrowheads="1"/>
          </p:cNvSpPr>
          <p:nvPr>
            <p:ph type="sldNum" sz="quarter" idx="10"/>
          </p:nvPr>
        </p:nvSpPr>
        <p:spPr>
          <a:ln/>
        </p:spPr>
        <p:txBody>
          <a:bodyPr/>
          <a:lstStyle>
            <a:lvl1pPr>
              <a:defRPr/>
            </a:lvl1pPr>
          </a:lstStyle>
          <a:p>
            <a:fld id="{7385F854-6854-544D-B624-BFA5602BBADC}" type="slidenum">
              <a:rPr lang="en-US" altLang="x-none"/>
              <a:pPr/>
              <a:t>‹#›</a:t>
            </a:fld>
            <a:endParaRPr lang="en-US" altLang="x-none"/>
          </a:p>
        </p:txBody>
      </p:sp>
    </p:spTree>
    <p:extLst>
      <p:ext uri="{BB962C8B-B14F-4D97-AF65-F5344CB8AC3E}">
        <p14:creationId xmlns:p14="http://schemas.microsoft.com/office/powerpoint/2010/main" val="1500434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3"/>
          <p:cNvPicPr>
            <a:picLocks noChangeAspect="1" noChangeArrowheads="1"/>
          </p:cNvPicPr>
          <p:nvPr/>
        </p:nvPicPr>
        <p:blipFill>
          <a:blip r:embed="rId15">
            <a:lum bright="46000" contrast="-40000"/>
            <a:extLst>
              <a:ext uri="{28A0092B-C50C-407E-A947-70E740481C1C}">
                <a14:useLocalDpi xmlns:a14="http://schemas.microsoft.com/office/drawing/2010/main" val="0"/>
              </a:ext>
            </a:extLst>
          </a:blip>
          <a:srcRect b="72174"/>
          <a:stretch>
            <a:fillRect/>
          </a:stretch>
        </p:blipFill>
        <p:spPr bwMode="auto">
          <a:xfrm>
            <a:off x="0" y="0"/>
            <a:ext cx="914400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a:spLocks noGrp="1" noChangeArrowheads="1"/>
          </p:cNvSpPr>
          <p:nvPr>
            <p:ph type="title"/>
          </p:nvPr>
        </p:nvSpPr>
        <p:spPr bwMode="auto">
          <a:xfrm>
            <a:off x="684213" y="981075"/>
            <a:ext cx="7920037" cy="10255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sv-SE"/>
              <a:t>Title</a:t>
            </a:r>
          </a:p>
        </p:txBody>
      </p:sp>
      <p:sp>
        <p:nvSpPr>
          <p:cNvPr id="1028" name="Rectangle 3"/>
          <p:cNvSpPr>
            <a:spLocks noGrp="1" noChangeArrowheads="1"/>
          </p:cNvSpPr>
          <p:nvPr>
            <p:ph type="body" idx="1"/>
          </p:nvPr>
        </p:nvSpPr>
        <p:spPr bwMode="auto">
          <a:xfrm>
            <a:off x="574675" y="2133600"/>
            <a:ext cx="8029575"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sv-SE" altLang="x-none"/>
              <a:t>Klicka här för att ändra format på bakgrundstexten</a:t>
            </a:r>
          </a:p>
          <a:p>
            <a:pPr lvl="1"/>
            <a:r>
              <a:rPr lang="sv-SE" altLang="x-none"/>
              <a:t>Nivå två</a:t>
            </a:r>
          </a:p>
          <a:p>
            <a:pPr lvl="2"/>
            <a:r>
              <a:rPr lang="sv-SE" altLang="x-none"/>
              <a:t>Nivå tre</a:t>
            </a:r>
          </a:p>
          <a:p>
            <a:pPr lvl="3"/>
            <a:r>
              <a:rPr lang="sv-SE" altLang="x-none"/>
              <a:t>Nivå fyra</a:t>
            </a:r>
          </a:p>
          <a:p>
            <a:pPr lvl="4"/>
            <a:r>
              <a:rPr lang="sv-SE" altLang="x-none"/>
              <a:t>Nivå fem</a:t>
            </a:r>
          </a:p>
        </p:txBody>
      </p:sp>
      <p:pic>
        <p:nvPicPr>
          <p:cNvPr id="1029" name="Picture 19" descr="Text_universitet_e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1188" y="549275"/>
            <a:ext cx="3633787"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20" descr="Claim_höger_eng"/>
          <p:cNvPicPr>
            <a:picLocks noChangeAspect="1" noChangeArrowheads="1"/>
          </p:cNvPicPr>
          <p:nvPr/>
        </p:nvPicPr>
        <p:blipFill>
          <a:blip r:embed="rId17">
            <a:extLst>
              <a:ext uri="{28A0092B-C50C-407E-A947-70E740481C1C}">
                <a14:useLocalDpi xmlns:a14="http://schemas.microsoft.com/office/drawing/2010/main" val="0"/>
              </a:ext>
            </a:extLst>
          </a:blip>
          <a:srcRect l="89137"/>
          <a:stretch>
            <a:fillRect/>
          </a:stretch>
        </p:blipFill>
        <p:spPr bwMode="auto">
          <a:xfrm>
            <a:off x="8532813" y="6289675"/>
            <a:ext cx="611187"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24"/>
          <p:cNvSpPr>
            <a:spLocks noChangeArrowheads="1"/>
          </p:cNvSpPr>
          <p:nvPr/>
        </p:nvSpPr>
        <p:spPr bwMode="auto">
          <a:xfrm>
            <a:off x="0" y="1268413"/>
            <a:ext cx="468313" cy="431800"/>
          </a:xfrm>
          <a:prstGeom prst="rect">
            <a:avLst/>
          </a:prstGeom>
          <a:solidFill>
            <a:srgbClr val="D0001D"/>
          </a:solidFill>
          <a:ln w="12700">
            <a:solidFill>
              <a:schemeClr val="bg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x-none" sz="1800"/>
          </a:p>
        </p:txBody>
      </p:sp>
      <p:sp>
        <p:nvSpPr>
          <p:cNvPr id="1050" name="Rectangle 26"/>
          <p:cNvSpPr>
            <a:spLocks noGrp="1" noChangeArrowheads="1"/>
          </p:cNvSpPr>
          <p:nvPr>
            <p:ph type="sldNum" sz="quarter" idx="4"/>
          </p:nvPr>
        </p:nvSpPr>
        <p:spPr bwMode="auto">
          <a:xfrm>
            <a:off x="6372225"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Black" charset="0"/>
              </a:defRPr>
            </a:lvl1pPr>
          </a:lstStyle>
          <a:p>
            <a:fld id="{7D660336-5C3E-0344-B799-5C5EF66D96D4}"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815"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Lst>
  <p:hf hdr="0" ftr="0" dt="0"/>
  <p:txStyles>
    <p:titleStyle>
      <a:lvl1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mj-lt"/>
          <a:ea typeface="ＭＳ Ｐゴシック" charset="0"/>
          <a:cs typeface="ＭＳ Ｐゴシック" charset="0"/>
        </a:defRPr>
      </a:lvl1pPr>
      <a:lvl2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Black" pitchFamily="34" charset="0"/>
          <a:ea typeface="ＭＳ Ｐゴシック" charset="0"/>
          <a:cs typeface="ＭＳ Ｐゴシック" charset="0"/>
        </a:defRPr>
      </a:lvl2pPr>
      <a:lvl3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Black" pitchFamily="34" charset="0"/>
          <a:ea typeface="ＭＳ Ｐゴシック" charset="0"/>
          <a:cs typeface="ＭＳ Ｐゴシック" charset="0"/>
        </a:defRPr>
      </a:lvl3pPr>
      <a:lvl4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Black" pitchFamily="34" charset="0"/>
          <a:ea typeface="ＭＳ Ｐゴシック" charset="0"/>
          <a:cs typeface="ＭＳ Ｐゴシック" charset="0"/>
        </a:defRPr>
      </a:lvl4pPr>
      <a:lvl5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Black" pitchFamily="34" charset="0"/>
          <a:ea typeface="ＭＳ Ｐゴシック" charset="0"/>
          <a:cs typeface="ＭＳ Ｐゴシック" charset="0"/>
        </a:defRPr>
      </a:lvl5pPr>
      <a:lvl6pPr marL="457200" algn="l" rtl="0" eaLnBrk="1" fontAlgn="base" hangingPunct="1">
        <a:spcBef>
          <a:spcPct val="0"/>
        </a:spcBef>
        <a:spcAft>
          <a:spcPct val="0"/>
        </a:spcAft>
        <a:defRPr sz="3600">
          <a:solidFill>
            <a:schemeClr val="tx2"/>
          </a:solidFill>
          <a:effectLst>
            <a:outerShdw blurRad="38100" dist="38100" dir="2700000" algn="tl">
              <a:srgbClr val="C0C0C0"/>
            </a:outerShdw>
          </a:effectLst>
          <a:latin typeface="Arial Black" pitchFamily="34" charset="0"/>
        </a:defRPr>
      </a:lvl6pPr>
      <a:lvl7pPr marL="914400" algn="l" rtl="0" eaLnBrk="1" fontAlgn="base" hangingPunct="1">
        <a:spcBef>
          <a:spcPct val="0"/>
        </a:spcBef>
        <a:spcAft>
          <a:spcPct val="0"/>
        </a:spcAft>
        <a:defRPr sz="3600">
          <a:solidFill>
            <a:schemeClr val="tx2"/>
          </a:solidFill>
          <a:effectLst>
            <a:outerShdw blurRad="38100" dist="38100" dir="2700000" algn="tl">
              <a:srgbClr val="C0C0C0"/>
            </a:outerShdw>
          </a:effectLst>
          <a:latin typeface="Arial Black" pitchFamily="34" charset="0"/>
        </a:defRPr>
      </a:lvl7pPr>
      <a:lvl8pPr marL="1371600" algn="l" rtl="0" eaLnBrk="1" fontAlgn="base" hangingPunct="1">
        <a:spcBef>
          <a:spcPct val="0"/>
        </a:spcBef>
        <a:spcAft>
          <a:spcPct val="0"/>
        </a:spcAft>
        <a:defRPr sz="3600">
          <a:solidFill>
            <a:schemeClr val="tx2"/>
          </a:solidFill>
          <a:effectLst>
            <a:outerShdw blurRad="38100" dist="38100" dir="2700000" algn="tl">
              <a:srgbClr val="C0C0C0"/>
            </a:outerShdw>
          </a:effectLst>
          <a:latin typeface="Arial Black" pitchFamily="34" charset="0"/>
        </a:defRPr>
      </a:lvl8pPr>
      <a:lvl9pPr marL="1828800" algn="l" rtl="0" eaLnBrk="1" fontAlgn="base" hangingPunct="1">
        <a:spcBef>
          <a:spcPct val="0"/>
        </a:spcBef>
        <a:spcAft>
          <a:spcPct val="0"/>
        </a:spcAft>
        <a:defRPr sz="3600">
          <a:solidFill>
            <a:schemeClr val="tx2"/>
          </a:solidFill>
          <a:effectLst>
            <a:outerShdw blurRad="38100" dist="38100" dir="2700000" algn="tl">
              <a:srgbClr val="C0C0C0"/>
            </a:outerShdw>
          </a:effectLst>
          <a:latin typeface="Arial Black" pitchFamily="34" charset="0"/>
        </a:defRPr>
      </a:lvl9pPr>
    </p:titleStyle>
    <p:bodyStyle>
      <a:lvl1pPr marL="342900" indent="-342900" algn="l" rtl="0" eaLnBrk="0" fontAlgn="base" hangingPunct="0">
        <a:spcBef>
          <a:spcPct val="20000"/>
        </a:spcBef>
        <a:spcAft>
          <a:spcPct val="0"/>
        </a:spcAft>
        <a:buFont typeface="Arial" charset="0"/>
        <a:buChar char="•"/>
        <a:defRPr sz="2800" b="1">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400" b="1">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b="1">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b="1">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b="1">
          <a:solidFill>
            <a:schemeClr val="tx1"/>
          </a:solidFill>
          <a:latin typeface="+mn-lt"/>
          <a:ea typeface="ＭＳ Ｐゴシック" charset="0"/>
        </a:defRPr>
      </a:lvl5pPr>
      <a:lvl6pPr marL="2514600" indent="-228600" algn="l" rtl="0" eaLnBrk="1" fontAlgn="base" hangingPunct="1">
        <a:spcBef>
          <a:spcPct val="20000"/>
        </a:spcBef>
        <a:spcAft>
          <a:spcPct val="0"/>
        </a:spcAft>
        <a:buChar char="»"/>
        <a:defRPr b="1">
          <a:solidFill>
            <a:schemeClr val="tx1"/>
          </a:solidFill>
          <a:latin typeface="+mn-lt"/>
        </a:defRPr>
      </a:lvl6pPr>
      <a:lvl7pPr marL="2971800" indent="-228600" algn="l" rtl="0" eaLnBrk="1" fontAlgn="base" hangingPunct="1">
        <a:spcBef>
          <a:spcPct val="20000"/>
        </a:spcBef>
        <a:spcAft>
          <a:spcPct val="0"/>
        </a:spcAft>
        <a:buChar char="»"/>
        <a:defRPr b="1">
          <a:solidFill>
            <a:schemeClr val="tx1"/>
          </a:solidFill>
          <a:latin typeface="+mn-lt"/>
        </a:defRPr>
      </a:lvl7pPr>
      <a:lvl8pPr marL="3429000" indent="-228600" algn="l" rtl="0" eaLnBrk="1" fontAlgn="base" hangingPunct="1">
        <a:spcBef>
          <a:spcPct val="20000"/>
        </a:spcBef>
        <a:spcAft>
          <a:spcPct val="0"/>
        </a:spcAft>
        <a:buChar char="»"/>
        <a:defRPr b="1">
          <a:solidFill>
            <a:schemeClr val="tx1"/>
          </a:solidFill>
          <a:latin typeface="+mn-lt"/>
        </a:defRPr>
      </a:lvl8pPr>
      <a:lvl9pPr marL="3886200" indent="-228600" algn="l" rtl="0" eaLnBrk="1" fontAlgn="base" hangingPunct="1">
        <a:spcBef>
          <a:spcPct val="20000"/>
        </a:spcBef>
        <a:spcAft>
          <a:spcPct val="0"/>
        </a:spcAft>
        <a:buChar char="»"/>
        <a:defRPr b="1">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3Qg80qTfzgU"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hyperlink" Target="https://docs.oracle.com/javase/9/docs/api/java/lang/String.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hyperlink" Target="http://junit.sourceforge.net/javadoc/org/junit/Assert.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youtube.com/watch?v=hWc0Fd2AS3s"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850" y="1341438"/>
            <a:ext cx="7772400" cy="1871662"/>
          </a:xfrm>
        </p:spPr>
        <p:txBody>
          <a:bodyPr/>
          <a:lstStyle/>
          <a:p>
            <a:r>
              <a:rPr lang="en-US" altLang="x-none">
                <a:ea typeface="ＭＳ Ｐゴシック" charset="-128"/>
              </a:rPr>
              <a:t>Software Engineering</a:t>
            </a:r>
          </a:p>
        </p:txBody>
      </p:sp>
      <p:sp>
        <p:nvSpPr>
          <p:cNvPr id="3" name="Subtitle 2"/>
          <p:cNvSpPr>
            <a:spLocks noGrp="1"/>
          </p:cNvSpPr>
          <p:nvPr>
            <p:ph type="subTitle" idx="1"/>
          </p:nvPr>
        </p:nvSpPr>
        <p:spPr>
          <a:xfrm>
            <a:off x="107950" y="2492375"/>
            <a:ext cx="8928100" cy="914400"/>
          </a:xfrm>
        </p:spPr>
        <p:txBody>
          <a:bodyPr/>
          <a:lstStyle/>
          <a:p>
            <a:r>
              <a:rPr lang="en-US" altLang="x-none" dirty="0">
                <a:ea typeface="ＭＳ Ｐゴシック" charset="-128"/>
              </a:rPr>
              <a:t>Lecture 7 – Quality Attributes &amp; Unit testing</a:t>
            </a:r>
          </a:p>
        </p:txBody>
      </p:sp>
      <p:pic>
        <p:nvPicPr>
          <p:cNvPr id="1638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994025"/>
            <a:ext cx="7551738"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TextBox 3"/>
          <p:cNvSpPr txBox="1">
            <a:spLocks noChangeArrowheads="1"/>
          </p:cNvSpPr>
          <p:nvPr/>
        </p:nvSpPr>
        <p:spPr bwMode="auto">
          <a:xfrm>
            <a:off x="755650" y="6488113"/>
            <a:ext cx="25066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dirty="0">
                <a:hlinkClick r:id="rId3"/>
              </a:rPr>
              <a:t>Usability testing of fruit</a:t>
            </a:r>
            <a:endParaRPr lang="en-US" altLang="x-none"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0BA2C05A-B4C7-C742-BD1C-447CE5570339}"/>
              </a:ext>
            </a:extLst>
          </p:cNvPr>
          <p:cNvSpPr>
            <a:spLocks noGrp="1" noChangeArrowheads="1"/>
          </p:cNvSpPr>
          <p:nvPr>
            <p:ph type="title"/>
          </p:nvPr>
        </p:nvSpPr>
        <p:spPr>
          <a:xfrm>
            <a:off x="465138" y="886222"/>
            <a:ext cx="8686800" cy="685800"/>
          </a:xfrm>
        </p:spPr>
        <p:txBody>
          <a:bodyPr/>
          <a:lstStyle/>
          <a:p>
            <a:pPr eaLnBrk="1" hangingPunct="1"/>
            <a:r>
              <a:rPr lang="en-US" altLang="sv-SE" sz="2400" dirty="0">
                <a:ea typeface="ＭＳ Ｐゴシック" panose="020B0600070205080204" pitchFamily="34" charset="-128"/>
              </a:rPr>
              <a:t>Covering Every Statement is Not Sufficient</a:t>
            </a:r>
            <a:endParaRPr lang="en-US" altLang="sv-SE" sz="2000" dirty="0">
              <a:ea typeface="ＭＳ Ｐゴシック" panose="020B0600070205080204" pitchFamily="34" charset="-128"/>
            </a:endParaRPr>
          </a:p>
        </p:txBody>
      </p:sp>
      <p:sp>
        <p:nvSpPr>
          <p:cNvPr id="82946" name="AutoShape 3">
            <a:extLst>
              <a:ext uri="{FF2B5EF4-FFF2-40B4-BE49-F238E27FC236}">
                <a16:creationId xmlns:a16="http://schemas.microsoft.com/office/drawing/2014/main" id="{D05581A4-44BC-904F-98BE-29C30398145F}"/>
              </a:ext>
            </a:extLst>
          </p:cNvPr>
          <p:cNvSpPr>
            <a:spLocks noChangeArrowheads="1"/>
          </p:cNvSpPr>
          <p:nvPr/>
        </p:nvSpPr>
        <p:spPr bwMode="auto">
          <a:xfrm>
            <a:off x="312911" y="2276872"/>
            <a:ext cx="2133600" cy="1600200"/>
          </a:xfrm>
          <a:prstGeom prst="flowChartDecision">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sv-SE"/>
              <a:t>u&gt;1 and</a:t>
            </a:r>
          </a:p>
          <a:p>
            <a:pPr algn="ctr"/>
            <a:r>
              <a:rPr lang="en-US" altLang="sv-SE"/>
              <a:t>v==0</a:t>
            </a:r>
          </a:p>
        </p:txBody>
      </p:sp>
      <p:sp>
        <p:nvSpPr>
          <p:cNvPr id="82947" name="AutoShape 4">
            <a:extLst>
              <a:ext uri="{FF2B5EF4-FFF2-40B4-BE49-F238E27FC236}">
                <a16:creationId xmlns:a16="http://schemas.microsoft.com/office/drawing/2014/main" id="{FDC2066E-D1A5-DA40-B8CA-14EB117E1298}"/>
              </a:ext>
            </a:extLst>
          </p:cNvPr>
          <p:cNvSpPr>
            <a:spLocks noChangeArrowheads="1"/>
          </p:cNvSpPr>
          <p:nvPr/>
        </p:nvSpPr>
        <p:spPr bwMode="auto">
          <a:xfrm>
            <a:off x="3114849" y="3419872"/>
            <a:ext cx="1087437" cy="476250"/>
          </a:xfrm>
          <a:prstGeom prst="flowChartProcess">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sv-SE"/>
              <a:t>x = x/u</a:t>
            </a:r>
          </a:p>
        </p:txBody>
      </p:sp>
      <p:sp>
        <p:nvSpPr>
          <p:cNvPr id="82948" name="AutoShape 5">
            <a:extLst>
              <a:ext uri="{FF2B5EF4-FFF2-40B4-BE49-F238E27FC236}">
                <a16:creationId xmlns:a16="http://schemas.microsoft.com/office/drawing/2014/main" id="{36C1AD56-9018-B640-80AB-9FCC1B47AC1D}"/>
              </a:ext>
            </a:extLst>
          </p:cNvPr>
          <p:cNvSpPr>
            <a:spLocks noChangeArrowheads="1"/>
          </p:cNvSpPr>
          <p:nvPr/>
        </p:nvSpPr>
        <p:spPr bwMode="auto">
          <a:xfrm>
            <a:off x="312911" y="4543822"/>
            <a:ext cx="2133600" cy="1600200"/>
          </a:xfrm>
          <a:prstGeom prst="flowChartDecision">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sv-SE"/>
              <a:t>u==2 or</a:t>
            </a:r>
          </a:p>
          <a:p>
            <a:pPr algn="ctr"/>
            <a:r>
              <a:rPr lang="en-US" altLang="sv-SE"/>
              <a:t>x&gt;0</a:t>
            </a:r>
          </a:p>
        </p:txBody>
      </p:sp>
      <p:sp>
        <p:nvSpPr>
          <p:cNvPr id="82949" name="AutoShape 6">
            <a:extLst>
              <a:ext uri="{FF2B5EF4-FFF2-40B4-BE49-F238E27FC236}">
                <a16:creationId xmlns:a16="http://schemas.microsoft.com/office/drawing/2014/main" id="{0CEB40F1-EDD8-6442-AEB1-2C49570FEB46}"/>
              </a:ext>
            </a:extLst>
          </p:cNvPr>
          <p:cNvSpPr>
            <a:spLocks noChangeArrowheads="1"/>
          </p:cNvSpPr>
          <p:nvPr/>
        </p:nvSpPr>
        <p:spPr bwMode="auto">
          <a:xfrm>
            <a:off x="3306936" y="5705872"/>
            <a:ext cx="701675" cy="476250"/>
          </a:xfrm>
          <a:prstGeom prst="flowChartProcess">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sv-SE"/>
              <a:t>++x</a:t>
            </a:r>
          </a:p>
        </p:txBody>
      </p:sp>
      <p:cxnSp>
        <p:nvCxnSpPr>
          <p:cNvPr id="82950" name="AutoShape 7">
            <a:extLst>
              <a:ext uri="{FF2B5EF4-FFF2-40B4-BE49-F238E27FC236}">
                <a16:creationId xmlns:a16="http://schemas.microsoft.com/office/drawing/2014/main" id="{DCB16739-F33A-3D40-9F80-BB4C44EEF174}"/>
              </a:ext>
            </a:extLst>
          </p:cNvPr>
          <p:cNvCxnSpPr>
            <a:cxnSpLocks noChangeShapeType="1"/>
            <a:stCxn id="82946" idx="3"/>
            <a:endCxn id="82947" idx="0"/>
          </p:cNvCxnSpPr>
          <p:nvPr/>
        </p:nvCxnSpPr>
        <p:spPr bwMode="auto">
          <a:xfrm>
            <a:off x="2456036" y="3076972"/>
            <a:ext cx="1203325" cy="333375"/>
          </a:xfrm>
          <a:prstGeom prst="bentConnector2">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951" name="AutoShape 8">
            <a:extLst>
              <a:ext uri="{FF2B5EF4-FFF2-40B4-BE49-F238E27FC236}">
                <a16:creationId xmlns:a16="http://schemas.microsoft.com/office/drawing/2014/main" id="{C6D8265D-5303-F54D-BB4E-CCC238CBB1FF}"/>
              </a:ext>
            </a:extLst>
          </p:cNvPr>
          <p:cNvCxnSpPr>
            <a:cxnSpLocks noChangeShapeType="1"/>
            <a:stCxn id="82946" idx="2"/>
            <a:endCxn id="82948" idx="0"/>
          </p:cNvCxnSpPr>
          <p:nvPr/>
        </p:nvCxnSpPr>
        <p:spPr bwMode="auto">
          <a:xfrm rot="5400000">
            <a:off x="1055861" y="4210447"/>
            <a:ext cx="647700" cy="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2952" name="Rectangle 9">
            <a:extLst>
              <a:ext uri="{FF2B5EF4-FFF2-40B4-BE49-F238E27FC236}">
                <a16:creationId xmlns:a16="http://schemas.microsoft.com/office/drawing/2014/main" id="{C2A379AB-6560-4741-933B-21FC22C10BD5}"/>
              </a:ext>
            </a:extLst>
          </p:cNvPr>
          <p:cNvSpPr>
            <a:spLocks noChangeArrowheads="1"/>
          </p:cNvSpPr>
          <p:nvPr/>
        </p:nvSpPr>
        <p:spPr bwMode="auto">
          <a:xfrm>
            <a:off x="1508299" y="3724672"/>
            <a:ext cx="557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sv-SE"/>
              <a:t>No</a:t>
            </a:r>
          </a:p>
        </p:txBody>
      </p:sp>
      <p:cxnSp>
        <p:nvCxnSpPr>
          <p:cNvPr id="82953" name="AutoShape 10">
            <a:extLst>
              <a:ext uri="{FF2B5EF4-FFF2-40B4-BE49-F238E27FC236}">
                <a16:creationId xmlns:a16="http://schemas.microsoft.com/office/drawing/2014/main" id="{EC1F2FFA-F604-C145-94DE-A710CD45C4B2}"/>
              </a:ext>
            </a:extLst>
          </p:cNvPr>
          <p:cNvCxnSpPr>
            <a:cxnSpLocks noChangeShapeType="1"/>
            <a:stCxn id="82947" idx="2"/>
            <a:endCxn id="82954" idx="6"/>
          </p:cNvCxnSpPr>
          <p:nvPr/>
        </p:nvCxnSpPr>
        <p:spPr bwMode="auto">
          <a:xfrm rot="5400000">
            <a:off x="2438573" y="2922985"/>
            <a:ext cx="238125" cy="2203450"/>
          </a:xfrm>
          <a:prstGeom prst="bentConnector2">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82954" name="Oval 11">
            <a:extLst>
              <a:ext uri="{FF2B5EF4-FFF2-40B4-BE49-F238E27FC236}">
                <a16:creationId xmlns:a16="http://schemas.microsoft.com/office/drawing/2014/main" id="{C450B4F5-F123-8245-B25A-BE9E296E696A}"/>
              </a:ext>
            </a:extLst>
          </p:cNvPr>
          <p:cNvSpPr>
            <a:spLocks noChangeArrowheads="1"/>
          </p:cNvSpPr>
          <p:nvPr/>
        </p:nvSpPr>
        <p:spPr bwMode="auto">
          <a:xfrm>
            <a:off x="1303511" y="4105672"/>
            <a:ext cx="152400" cy="76200"/>
          </a:xfrm>
          <a:prstGeom prst="ellipse">
            <a:avLst/>
          </a:prstGeom>
          <a:solidFill>
            <a:schemeClr val="tx1"/>
          </a:solidFill>
          <a:ln w="9525">
            <a:solidFill>
              <a:schemeClr val="tx1"/>
            </a:solidFill>
            <a:round/>
            <a:headEnd/>
            <a:tailEnd/>
          </a:ln>
        </p:spPr>
        <p:txBody>
          <a:bodyPr wrap="none" anchor="ctr"/>
          <a:lstStyle>
            <a:lvl1pPr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sv-SE" altLang="sv-SE"/>
          </a:p>
        </p:txBody>
      </p:sp>
      <p:cxnSp>
        <p:nvCxnSpPr>
          <p:cNvPr id="82955" name="AutoShape 12">
            <a:extLst>
              <a:ext uri="{FF2B5EF4-FFF2-40B4-BE49-F238E27FC236}">
                <a16:creationId xmlns:a16="http://schemas.microsoft.com/office/drawing/2014/main" id="{B048DD31-CFEB-6D4F-86A2-4CDB11B9C24D}"/>
              </a:ext>
            </a:extLst>
          </p:cNvPr>
          <p:cNvCxnSpPr>
            <a:cxnSpLocks noChangeShapeType="1"/>
            <a:stCxn id="82948" idx="3"/>
            <a:endCxn id="82949" idx="0"/>
          </p:cNvCxnSpPr>
          <p:nvPr/>
        </p:nvCxnSpPr>
        <p:spPr bwMode="auto">
          <a:xfrm>
            <a:off x="2456036" y="5343922"/>
            <a:ext cx="1201738" cy="352425"/>
          </a:xfrm>
          <a:prstGeom prst="bentConnector2">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956" name="AutoShape 13">
            <a:extLst>
              <a:ext uri="{FF2B5EF4-FFF2-40B4-BE49-F238E27FC236}">
                <a16:creationId xmlns:a16="http://schemas.microsoft.com/office/drawing/2014/main" id="{8A673210-9982-A14B-B6E0-6421936C8442}"/>
              </a:ext>
            </a:extLst>
          </p:cNvPr>
          <p:cNvCxnSpPr>
            <a:cxnSpLocks noChangeShapeType="1"/>
            <a:stCxn id="82949" idx="2"/>
            <a:endCxn id="82957" idx="6"/>
          </p:cNvCxnSpPr>
          <p:nvPr/>
        </p:nvCxnSpPr>
        <p:spPr bwMode="auto">
          <a:xfrm rot="5400000">
            <a:off x="2437780" y="5209778"/>
            <a:ext cx="238125" cy="2201863"/>
          </a:xfrm>
          <a:prstGeom prst="bentConnector2">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82957" name="Oval 14">
            <a:extLst>
              <a:ext uri="{FF2B5EF4-FFF2-40B4-BE49-F238E27FC236}">
                <a16:creationId xmlns:a16="http://schemas.microsoft.com/office/drawing/2014/main" id="{6F64B1B6-778F-4541-8E7C-F0289457B204}"/>
              </a:ext>
            </a:extLst>
          </p:cNvPr>
          <p:cNvSpPr>
            <a:spLocks noChangeArrowheads="1"/>
          </p:cNvSpPr>
          <p:nvPr/>
        </p:nvSpPr>
        <p:spPr bwMode="auto">
          <a:xfrm>
            <a:off x="1303511" y="6391672"/>
            <a:ext cx="152400" cy="76200"/>
          </a:xfrm>
          <a:prstGeom prst="ellipse">
            <a:avLst/>
          </a:prstGeom>
          <a:solidFill>
            <a:schemeClr val="tx1"/>
          </a:solidFill>
          <a:ln w="9525">
            <a:solidFill>
              <a:schemeClr val="tx1"/>
            </a:solidFill>
            <a:round/>
            <a:headEnd/>
            <a:tailEnd/>
          </a:ln>
        </p:spPr>
        <p:txBody>
          <a:bodyPr wrap="none" anchor="ctr"/>
          <a:lstStyle>
            <a:lvl1pPr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sv-SE" altLang="sv-SE"/>
          </a:p>
        </p:txBody>
      </p:sp>
      <p:cxnSp>
        <p:nvCxnSpPr>
          <p:cNvPr id="82958" name="AutoShape 15">
            <a:extLst>
              <a:ext uri="{FF2B5EF4-FFF2-40B4-BE49-F238E27FC236}">
                <a16:creationId xmlns:a16="http://schemas.microsoft.com/office/drawing/2014/main" id="{C5E4FD7A-6FFA-4C41-9CAA-233D73B1B665}"/>
              </a:ext>
            </a:extLst>
          </p:cNvPr>
          <p:cNvCxnSpPr>
            <a:cxnSpLocks noChangeShapeType="1"/>
            <a:stCxn id="82948" idx="2"/>
          </p:cNvCxnSpPr>
          <p:nvPr/>
        </p:nvCxnSpPr>
        <p:spPr bwMode="auto">
          <a:xfrm>
            <a:off x="1379711" y="6144022"/>
            <a:ext cx="0" cy="71398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959" name="AutoShape 16">
            <a:extLst>
              <a:ext uri="{FF2B5EF4-FFF2-40B4-BE49-F238E27FC236}">
                <a16:creationId xmlns:a16="http://schemas.microsoft.com/office/drawing/2014/main" id="{42975622-232B-6242-9B7B-75556BE06C13}"/>
              </a:ext>
            </a:extLst>
          </p:cNvPr>
          <p:cNvCxnSpPr>
            <a:cxnSpLocks noChangeShapeType="1"/>
            <a:endCxn id="82946" idx="0"/>
          </p:cNvCxnSpPr>
          <p:nvPr/>
        </p:nvCxnSpPr>
        <p:spPr bwMode="auto">
          <a:xfrm rot="5400000">
            <a:off x="1155873" y="2043510"/>
            <a:ext cx="447675" cy="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2960" name="Rectangle 17">
            <a:extLst>
              <a:ext uri="{FF2B5EF4-FFF2-40B4-BE49-F238E27FC236}">
                <a16:creationId xmlns:a16="http://schemas.microsoft.com/office/drawing/2014/main" id="{8FA45CE2-F01D-DF4B-BC53-306E6DBBCAFC}"/>
              </a:ext>
            </a:extLst>
          </p:cNvPr>
          <p:cNvSpPr>
            <a:spLocks noChangeArrowheads="1"/>
          </p:cNvSpPr>
          <p:nvPr/>
        </p:nvSpPr>
        <p:spPr bwMode="auto">
          <a:xfrm>
            <a:off x="2270299" y="2505472"/>
            <a:ext cx="658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sv-SE"/>
              <a:t>Yes</a:t>
            </a:r>
          </a:p>
        </p:txBody>
      </p:sp>
      <p:sp>
        <p:nvSpPr>
          <p:cNvPr id="358418" name="Rectangle 18">
            <a:extLst>
              <a:ext uri="{FF2B5EF4-FFF2-40B4-BE49-F238E27FC236}">
                <a16:creationId xmlns:a16="http://schemas.microsoft.com/office/drawing/2014/main" id="{28C39B6F-CF39-8D41-ACFC-392018FEC8D8}"/>
              </a:ext>
            </a:extLst>
          </p:cNvPr>
          <p:cNvSpPr>
            <a:spLocks noChangeArrowheads="1"/>
          </p:cNvSpPr>
          <p:nvPr/>
        </p:nvSpPr>
        <p:spPr bwMode="auto">
          <a:xfrm>
            <a:off x="4487691" y="1466103"/>
            <a:ext cx="4419600" cy="5279137"/>
          </a:xfrm>
          <a:prstGeom prst="rect">
            <a:avLst/>
          </a:prstGeom>
          <a:solidFill>
            <a:srgbClr val="FFFFE5"/>
          </a:solidFill>
          <a:ln>
            <a:noFill/>
          </a:ln>
          <a:extLst>
            <a:ext uri="{91240B29-F687-4F45-9708-019B960494DF}">
              <a14:hiddenLine xmlns:a14="http://schemas.microsoft.com/office/drawing/2010/main" w="9525">
                <a:solidFill>
                  <a:srgbClr val="000000"/>
                </a:solidFill>
                <a:prstDash val="sysDot"/>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nSpc>
                <a:spcPct val="110000"/>
              </a:lnSpc>
            </a:pPr>
            <a:r>
              <a:rPr lang="en-US" altLang="sv-SE" sz="2200" dirty="0">
                <a:solidFill>
                  <a:schemeClr val="accent2"/>
                </a:solidFill>
              </a:rPr>
              <a:t>Code attempt to implement flowchart</a:t>
            </a:r>
          </a:p>
          <a:p>
            <a:pPr>
              <a:lnSpc>
                <a:spcPct val="110000"/>
              </a:lnSpc>
            </a:pPr>
            <a:endParaRPr lang="en-US" altLang="sv-SE" sz="2200" dirty="0"/>
          </a:p>
          <a:p>
            <a:pPr>
              <a:lnSpc>
                <a:spcPct val="110000"/>
              </a:lnSpc>
            </a:pPr>
            <a:r>
              <a:rPr lang="en-US" altLang="sv-SE" sz="2200" dirty="0">
                <a:solidFill>
                  <a:schemeClr val="accent2"/>
                </a:solidFill>
              </a:rPr>
              <a:t>if ( (u&gt;1) &amp;&amp; (v==0) )	(1)</a:t>
            </a:r>
          </a:p>
          <a:p>
            <a:pPr>
              <a:lnSpc>
                <a:spcPct val="110000"/>
              </a:lnSpc>
            </a:pPr>
            <a:r>
              <a:rPr lang="en-US" altLang="sv-SE" sz="2200" dirty="0">
                <a:solidFill>
                  <a:schemeClr val="accent2"/>
                </a:solidFill>
              </a:rPr>
              <a:t>	x = x/u; 		(2)</a:t>
            </a:r>
          </a:p>
          <a:p>
            <a:pPr>
              <a:lnSpc>
                <a:spcPct val="110000"/>
              </a:lnSpc>
            </a:pPr>
            <a:r>
              <a:rPr lang="en-US" altLang="sv-SE" sz="2200" dirty="0">
                <a:solidFill>
                  <a:schemeClr val="accent2"/>
                </a:solidFill>
              </a:rPr>
              <a:t>if ( (u==2) || (x&gt;3) )		(3)</a:t>
            </a:r>
          </a:p>
          <a:p>
            <a:pPr>
              <a:lnSpc>
                <a:spcPct val="110000"/>
              </a:lnSpc>
            </a:pPr>
            <a:r>
              <a:rPr lang="en-US" altLang="sv-SE" sz="2200" dirty="0">
                <a:solidFill>
                  <a:schemeClr val="accent2"/>
                </a:solidFill>
              </a:rPr>
              <a:t>	++x; 			(4)</a:t>
            </a:r>
          </a:p>
          <a:p>
            <a:pPr>
              <a:lnSpc>
                <a:spcPct val="110000"/>
              </a:lnSpc>
            </a:pPr>
            <a:endParaRPr lang="en-US" altLang="sv-SE" sz="2200" dirty="0">
              <a:solidFill>
                <a:schemeClr val="accent2"/>
              </a:solidFill>
            </a:endParaRPr>
          </a:p>
          <a:p>
            <a:pPr>
              <a:lnSpc>
                <a:spcPct val="110000"/>
              </a:lnSpc>
            </a:pPr>
            <a:r>
              <a:rPr lang="en-US" altLang="sv-SE" sz="2200" i="1" dirty="0">
                <a:solidFill>
                  <a:srgbClr val="CC0000"/>
                </a:solidFill>
              </a:rPr>
              <a:t>u=2, v=0 and x=3</a:t>
            </a:r>
            <a:r>
              <a:rPr lang="en-US" altLang="sv-SE" sz="2200" dirty="0">
                <a:solidFill>
                  <a:srgbClr val="CC0000"/>
                </a:solidFill>
              </a:rPr>
              <a:t> </a:t>
            </a:r>
          </a:p>
          <a:p>
            <a:pPr>
              <a:lnSpc>
                <a:spcPct val="110000"/>
              </a:lnSpc>
              <a:buFontTx/>
              <a:buChar char="•"/>
            </a:pPr>
            <a:r>
              <a:rPr lang="en-US" altLang="sv-SE" sz="2200" dirty="0">
                <a:solidFill>
                  <a:srgbClr val="CC0000"/>
                </a:solidFill>
              </a:rPr>
              <a:t> executes every line (1) - (4) </a:t>
            </a:r>
          </a:p>
          <a:p>
            <a:pPr>
              <a:lnSpc>
                <a:spcPct val="110000"/>
              </a:lnSpc>
              <a:buFontTx/>
              <a:buChar char="•"/>
            </a:pPr>
            <a:r>
              <a:rPr lang="en-US" altLang="sv-SE" sz="2200" dirty="0">
                <a:solidFill>
                  <a:srgbClr val="CC0000"/>
                </a:solidFill>
              </a:rPr>
              <a:t> gives the correct output x= 2.5 </a:t>
            </a:r>
          </a:p>
          <a:p>
            <a:pPr>
              <a:lnSpc>
                <a:spcPct val="110000"/>
              </a:lnSpc>
            </a:pPr>
            <a:r>
              <a:rPr lang="en-US" altLang="sv-SE" sz="2200" dirty="0">
                <a:solidFill>
                  <a:srgbClr val="CC0000"/>
                </a:solidFill>
              </a:rPr>
              <a:t>  </a:t>
            </a:r>
          </a:p>
          <a:p>
            <a:pPr>
              <a:lnSpc>
                <a:spcPct val="110000"/>
              </a:lnSpc>
            </a:pPr>
            <a:r>
              <a:rPr lang="en-US" altLang="sv-SE" sz="2200" i="1" dirty="0">
                <a:solidFill>
                  <a:srgbClr val="CC0000"/>
                </a:solidFill>
              </a:rPr>
              <a:t>However, line (3) is wrong</a:t>
            </a:r>
          </a:p>
          <a:p>
            <a:pPr>
              <a:lnSpc>
                <a:spcPct val="110000"/>
              </a:lnSpc>
            </a:pPr>
            <a:r>
              <a:rPr lang="en-US" altLang="sv-SE" sz="2200" i="1" dirty="0">
                <a:solidFill>
                  <a:srgbClr val="CC0000"/>
                </a:solidFill>
              </a:rPr>
              <a:t>What happens if u=3?</a:t>
            </a:r>
          </a:p>
        </p:txBody>
      </p:sp>
      <p:sp>
        <p:nvSpPr>
          <p:cNvPr id="82962" name="Rectangle 19">
            <a:extLst>
              <a:ext uri="{FF2B5EF4-FFF2-40B4-BE49-F238E27FC236}">
                <a16:creationId xmlns:a16="http://schemas.microsoft.com/office/drawing/2014/main" id="{899D6192-228B-2C41-A935-C02C6C68F60F}"/>
              </a:ext>
            </a:extLst>
          </p:cNvPr>
          <p:cNvSpPr>
            <a:spLocks noChangeArrowheads="1"/>
          </p:cNvSpPr>
          <p:nvPr/>
        </p:nvSpPr>
        <p:spPr bwMode="auto">
          <a:xfrm>
            <a:off x="1508299" y="6010672"/>
            <a:ext cx="557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sv-SE"/>
              <a:t>No</a:t>
            </a:r>
          </a:p>
        </p:txBody>
      </p:sp>
      <p:sp>
        <p:nvSpPr>
          <p:cNvPr id="82963" name="Rectangle 20">
            <a:extLst>
              <a:ext uri="{FF2B5EF4-FFF2-40B4-BE49-F238E27FC236}">
                <a16:creationId xmlns:a16="http://schemas.microsoft.com/office/drawing/2014/main" id="{4BDD5455-8F0F-2541-AF73-8895B39C6B89}"/>
              </a:ext>
            </a:extLst>
          </p:cNvPr>
          <p:cNvSpPr>
            <a:spLocks noChangeArrowheads="1"/>
          </p:cNvSpPr>
          <p:nvPr/>
        </p:nvSpPr>
        <p:spPr bwMode="auto">
          <a:xfrm>
            <a:off x="2270299" y="4791472"/>
            <a:ext cx="658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sv-SE"/>
              <a:t>Yes</a:t>
            </a:r>
          </a:p>
        </p:txBody>
      </p:sp>
    </p:spTree>
    <p:extLst>
      <p:ext uri="{BB962C8B-B14F-4D97-AF65-F5344CB8AC3E}">
        <p14:creationId xmlns:p14="http://schemas.microsoft.com/office/powerpoint/2010/main" val="15347686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8418"/>
                                        </p:tgtEl>
                                        <p:attrNameLst>
                                          <p:attrName>style.visibility</p:attrName>
                                        </p:attrNameLst>
                                      </p:cBhvr>
                                      <p:to>
                                        <p:strVal val="visible"/>
                                      </p:to>
                                    </p:set>
                                    <p:anim calcmode="lin" valueType="num">
                                      <p:cBhvr additive="base">
                                        <p:cTn id="7" dur="500" fill="hold"/>
                                        <p:tgtEl>
                                          <p:spTgt spid="358418"/>
                                        </p:tgtEl>
                                        <p:attrNameLst>
                                          <p:attrName>ppt_x</p:attrName>
                                        </p:attrNameLst>
                                      </p:cBhvr>
                                      <p:tavLst>
                                        <p:tav tm="0">
                                          <p:val>
                                            <p:strVal val="#ppt_x"/>
                                          </p:val>
                                        </p:tav>
                                        <p:tav tm="100000">
                                          <p:val>
                                            <p:strVal val="#ppt_x"/>
                                          </p:val>
                                        </p:tav>
                                      </p:tavLst>
                                    </p:anim>
                                    <p:anim calcmode="lin" valueType="num">
                                      <p:cBhvr additive="base">
                                        <p:cTn id="8" dur="500" fill="hold"/>
                                        <p:tgtEl>
                                          <p:spTgt spid="3584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981075"/>
            <a:ext cx="8459787" cy="1025525"/>
          </a:xfrm>
        </p:spPr>
        <p:txBody>
          <a:bodyPr/>
          <a:lstStyle/>
          <a:p>
            <a:r>
              <a:rPr lang="en-US" sz="2800" dirty="0"/>
              <a:t>Example: Legal age for purchasing alcohol</a:t>
            </a:r>
          </a:p>
        </p:txBody>
      </p:sp>
      <p:sp>
        <p:nvSpPr>
          <p:cNvPr id="3" name="Content Placeholder 2"/>
          <p:cNvSpPr>
            <a:spLocks noGrp="1"/>
          </p:cNvSpPr>
          <p:nvPr>
            <p:ph idx="1"/>
          </p:nvPr>
        </p:nvSpPr>
        <p:spPr/>
        <p:txBody>
          <a:bodyPr/>
          <a:lstStyle/>
          <a:p>
            <a:r>
              <a:rPr lang="en-US" sz="2400" dirty="0"/>
              <a:t>People younger than 18 may not buy alcohol</a:t>
            </a:r>
          </a:p>
          <a:p>
            <a:r>
              <a:rPr lang="en-US" sz="2400" dirty="0"/>
              <a:t>People between 18 and 20 may buy alcohol at the supermarket (3.5%), and any alcohol at a restaurant</a:t>
            </a:r>
          </a:p>
          <a:p>
            <a:r>
              <a:rPr lang="en-US" sz="2400" dirty="0"/>
              <a:t>People 20 years and older may buy alcohol at Systembolaget</a:t>
            </a:r>
          </a:p>
          <a:p>
            <a:endParaRPr lang="en-US" sz="2400" dirty="0"/>
          </a:p>
          <a:p>
            <a:endParaRPr lang="en-US" sz="2400" dirty="0"/>
          </a:p>
        </p:txBody>
      </p:sp>
      <p:sp>
        <p:nvSpPr>
          <p:cNvPr id="4" name="Slide Number Placeholder 3"/>
          <p:cNvSpPr>
            <a:spLocks noGrp="1"/>
          </p:cNvSpPr>
          <p:nvPr>
            <p:ph type="sldNum" sz="quarter" idx="10"/>
          </p:nvPr>
        </p:nvSpPr>
        <p:spPr/>
        <p:txBody>
          <a:bodyPr/>
          <a:lstStyle/>
          <a:p>
            <a:fld id="{C982DE14-0267-5B47-8712-AF8DF55B2165}" type="slidenum">
              <a:rPr lang="en-US" altLang="x-none" smtClean="0"/>
              <a:pPr/>
              <a:t>11</a:t>
            </a:fld>
            <a:endParaRPr lang="en-US" altLang="x-none"/>
          </a:p>
        </p:txBody>
      </p:sp>
    </p:spTree>
    <p:extLst>
      <p:ext uri="{BB962C8B-B14F-4D97-AF65-F5344CB8AC3E}">
        <p14:creationId xmlns:p14="http://schemas.microsoft.com/office/powerpoint/2010/main" val="405935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981075"/>
            <a:ext cx="8459787" cy="1025525"/>
          </a:xfrm>
        </p:spPr>
        <p:txBody>
          <a:bodyPr/>
          <a:lstStyle/>
          <a:p>
            <a:r>
              <a:rPr lang="en-US" sz="2800" dirty="0"/>
              <a:t>Example: Legal age for purchasing alcohol</a:t>
            </a:r>
          </a:p>
        </p:txBody>
      </p:sp>
      <p:sp>
        <p:nvSpPr>
          <p:cNvPr id="4" name="Slide Number Placeholder 3"/>
          <p:cNvSpPr>
            <a:spLocks noGrp="1"/>
          </p:cNvSpPr>
          <p:nvPr>
            <p:ph type="sldNum" sz="quarter" idx="10"/>
          </p:nvPr>
        </p:nvSpPr>
        <p:spPr/>
        <p:txBody>
          <a:bodyPr/>
          <a:lstStyle/>
          <a:p>
            <a:fld id="{C982DE14-0267-5B47-8712-AF8DF55B2165}" type="slidenum">
              <a:rPr lang="en-US" altLang="x-none" smtClean="0"/>
              <a:pPr/>
              <a:t>12</a:t>
            </a:fld>
            <a:endParaRPr lang="en-US" altLang="x-none"/>
          </a:p>
        </p:txBody>
      </p:sp>
      <p:sp>
        <p:nvSpPr>
          <p:cNvPr id="5" name="textruta 4">
            <a:extLst>
              <a:ext uri="{FF2B5EF4-FFF2-40B4-BE49-F238E27FC236}">
                <a16:creationId xmlns:a16="http://schemas.microsoft.com/office/drawing/2014/main" id="{FD439F65-9F6B-4AD4-8EBC-3884D9D34677}"/>
              </a:ext>
            </a:extLst>
          </p:cNvPr>
          <p:cNvSpPr txBox="1"/>
          <p:nvPr/>
        </p:nvSpPr>
        <p:spPr>
          <a:xfrm>
            <a:off x="395536" y="2649421"/>
            <a:ext cx="8616461" cy="923330"/>
          </a:xfrm>
          <a:prstGeom prst="rect">
            <a:avLst/>
          </a:prstGeom>
          <a:noFill/>
        </p:spPr>
        <p:txBody>
          <a:bodyPr wrap="none" rtlCol="0">
            <a:spAutoFit/>
          </a:bodyPr>
          <a:lstStyle/>
          <a:p>
            <a:r>
              <a:rPr lang="sv-SE" dirty="0" err="1"/>
              <a:t>if</a:t>
            </a:r>
            <a:r>
              <a:rPr lang="sv-SE" dirty="0"/>
              <a:t>(age &lt; 18) { ”</a:t>
            </a:r>
            <a:r>
              <a:rPr lang="sv-SE" dirty="0" err="1"/>
              <a:t>may</a:t>
            </a:r>
            <a:r>
              <a:rPr lang="sv-SE" dirty="0"/>
              <a:t> not </a:t>
            </a:r>
            <a:r>
              <a:rPr lang="sv-SE" dirty="0" err="1"/>
              <a:t>buy</a:t>
            </a:r>
            <a:r>
              <a:rPr lang="sv-SE" dirty="0"/>
              <a:t> </a:t>
            </a:r>
            <a:r>
              <a:rPr lang="sv-SE" dirty="0" err="1"/>
              <a:t>alcohol</a:t>
            </a:r>
            <a:r>
              <a:rPr lang="sv-SE" dirty="0"/>
              <a:t>” }</a:t>
            </a:r>
          </a:p>
          <a:p>
            <a:r>
              <a:rPr lang="sv-SE" dirty="0" err="1"/>
              <a:t>else</a:t>
            </a:r>
            <a:r>
              <a:rPr lang="sv-SE" dirty="0"/>
              <a:t> </a:t>
            </a:r>
            <a:r>
              <a:rPr lang="sv-SE" dirty="0" err="1"/>
              <a:t>if</a:t>
            </a:r>
            <a:r>
              <a:rPr lang="sv-SE" dirty="0"/>
              <a:t>(age &gt; 18 and age &lt; 20) {”</a:t>
            </a:r>
            <a:r>
              <a:rPr lang="sv-SE" dirty="0" err="1"/>
              <a:t>may</a:t>
            </a:r>
            <a:r>
              <a:rPr lang="sv-SE" dirty="0"/>
              <a:t> </a:t>
            </a:r>
            <a:r>
              <a:rPr lang="sv-SE" dirty="0" err="1"/>
              <a:t>buy</a:t>
            </a:r>
            <a:r>
              <a:rPr lang="sv-SE" dirty="0"/>
              <a:t> </a:t>
            </a:r>
            <a:r>
              <a:rPr lang="sv-SE" dirty="0" err="1"/>
              <a:t>alcohol</a:t>
            </a:r>
            <a:r>
              <a:rPr lang="sv-SE" dirty="0"/>
              <a:t> at supermarket and restaurant”}</a:t>
            </a:r>
          </a:p>
          <a:p>
            <a:r>
              <a:rPr lang="sv-SE" dirty="0" err="1"/>
              <a:t>else</a:t>
            </a:r>
            <a:r>
              <a:rPr lang="sv-SE" dirty="0"/>
              <a:t> </a:t>
            </a:r>
            <a:r>
              <a:rPr lang="sv-SE" dirty="0" err="1"/>
              <a:t>if</a:t>
            </a:r>
            <a:r>
              <a:rPr lang="sv-SE" dirty="0"/>
              <a:t>(age &gt; 20) {”</a:t>
            </a:r>
            <a:r>
              <a:rPr lang="sv-SE" dirty="0" err="1"/>
              <a:t>may</a:t>
            </a:r>
            <a:r>
              <a:rPr lang="sv-SE" dirty="0"/>
              <a:t> </a:t>
            </a:r>
            <a:r>
              <a:rPr lang="sv-SE" dirty="0" err="1"/>
              <a:t>buy</a:t>
            </a:r>
            <a:r>
              <a:rPr lang="sv-SE" dirty="0"/>
              <a:t> </a:t>
            </a:r>
            <a:r>
              <a:rPr lang="sv-SE" dirty="0" err="1"/>
              <a:t>alcohol</a:t>
            </a:r>
            <a:r>
              <a:rPr lang="sv-SE" dirty="0"/>
              <a:t> at Systembolaget”}</a:t>
            </a:r>
          </a:p>
        </p:txBody>
      </p:sp>
      <p:sp>
        <p:nvSpPr>
          <p:cNvPr id="7" name="textruta 6">
            <a:extLst>
              <a:ext uri="{FF2B5EF4-FFF2-40B4-BE49-F238E27FC236}">
                <a16:creationId xmlns:a16="http://schemas.microsoft.com/office/drawing/2014/main" id="{08F2A0D5-691A-489E-8585-1586EA37A9D0}"/>
              </a:ext>
            </a:extLst>
          </p:cNvPr>
          <p:cNvSpPr txBox="1"/>
          <p:nvPr/>
        </p:nvSpPr>
        <p:spPr>
          <a:xfrm>
            <a:off x="251520" y="2276872"/>
            <a:ext cx="1782860" cy="400110"/>
          </a:xfrm>
          <a:prstGeom prst="rect">
            <a:avLst/>
          </a:prstGeom>
          <a:noFill/>
        </p:spPr>
        <p:txBody>
          <a:bodyPr wrap="none" rtlCol="0">
            <a:spAutoFit/>
          </a:bodyPr>
          <a:lstStyle/>
          <a:p>
            <a:r>
              <a:rPr lang="sv-SE" sz="2000" b="1" dirty="0"/>
              <a:t>Pseudo </a:t>
            </a:r>
            <a:r>
              <a:rPr lang="sv-SE" sz="2000" b="1" dirty="0" err="1"/>
              <a:t>code</a:t>
            </a:r>
            <a:endParaRPr lang="sv-SE" sz="2000" b="1" dirty="0"/>
          </a:p>
        </p:txBody>
      </p:sp>
      <p:sp>
        <p:nvSpPr>
          <p:cNvPr id="8" name="textruta 7">
            <a:extLst>
              <a:ext uri="{FF2B5EF4-FFF2-40B4-BE49-F238E27FC236}">
                <a16:creationId xmlns:a16="http://schemas.microsoft.com/office/drawing/2014/main" id="{54573979-ABB4-453E-9378-5FB642879921}"/>
              </a:ext>
            </a:extLst>
          </p:cNvPr>
          <p:cNvSpPr txBox="1"/>
          <p:nvPr/>
        </p:nvSpPr>
        <p:spPr>
          <a:xfrm>
            <a:off x="247900" y="3646463"/>
            <a:ext cx="2857064" cy="400110"/>
          </a:xfrm>
          <a:prstGeom prst="rect">
            <a:avLst/>
          </a:prstGeom>
          <a:noFill/>
        </p:spPr>
        <p:txBody>
          <a:bodyPr wrap="none" rtlCol="0">
            <a:spAutoFit/>
          </a:bodyPr>
          <a:lstStyle/>
          <a:p>
            <a:r>
              <a:rPr lang="sv-SE" sz="2000" b="1" dirty="0" err="1"/>
              <a:t>Two</a:t>
            </a:r>
            <a:r>
              <a:rPr lang="sv-SE" sz="2000" b="1" dirty="0"/>
              <a:t> </a:t>
            </a:r>
            <a:r>
              <a:rPr lang="sv-SE" sz="2000" b="1" dirty="0" err="1"/>
              <a:t>bugs</a:t>
            </a:r>
            <a:r>
              <a:rPr lang="sv-SE" sz="2000" b="1" dirty="0"/>
              <a:t> in </a:t>
            </a:r>
            <a:r>
              <a:rPr lang="sv-SE" sz="2000" b="1" dirty="0" err="1"/>
              <a:t>this</a:t>
            </a:r>
            <a:r>
              <a:rPr lang="sv-SE" sz="2000" b="1" dirty="0"/>
              <a:t> </a:t>
            </a:r>
            <a:r>
              <a:rPr lang="sv-SE" sz="2000" b="1" dirty="0" err="1"/>
              <a:t>code</a:t>
            </a:r>
            <a:endParaRPr lang="sv-SE" sz="2000" b="1" dirty="0"/>
          </a:p>
        </p:txBody>
      </p:sp>
      <p:sp>
        <p:nvSpPr>
          <p:cNvPr id="9" name="Rektangel 8">
            <a:extLst>
              <a:ext uri="{FF2B5EF4-FFF2-40B4-BE49-F238E27FC236}">
                <a16:creationId xmlns:a16="http://schemas.microsoft.com/office/drawing/2014/main" id="{CCED88DD-4005-4BAF-A95D-E4740512E444}"/>
              </a:ext>
            </a:extLst>
          </p:cNvPr>
          <p:cNvSpPr/>
          <p:nvPr/>
        </p:nvSpPr>
        <p:spPr>
          <a:xfrm>
            <a:off x="395536" y="4046573"/>
            <a:ext cx="2198038" cy="646331"/>
          </a:xfrm>
          <a:prstGeom prst="rect">
            <a:avLst/>
          </a:prstGeom>
        </p:spPr>
        <p:txBody>
          <a:bodyPr wrap="none">
            <a:spAutoFit/>
          </a:bodyPr>
          <a:lstStyle/>
          <a:p>
            <a:r>
              <a:rPr lang="sv-SE" dirty="0" err="1"/>
              <a:t>else</a:t>
            </a:r>
            <a:r>
              <a:rPr lang="sv-SE" dirty="0"/>
              <a:t> </a:t>
            </a:r>
            <a:r>
              <a:rPr lang="sv-SE" dirty="0" err="1"/>
              <a:t>if</a:t>
            </a:r>
            <a:r>
              <a:rPr lang="sv-SE" dirty="0"/>
              <a:t>(age &gt;= 18 …</a:t>
            </a:r>
          </a:p>
          <a:p>
            <a:r>
              <a:rPr lang="sv-SE" dirty="0" err="1"/>
              <a:t>else</a:t>
            </a:r>
            <a:r>
              <a:rPr lang="sv-SE" dirty="0"/>
              <a:t> </a:t>
            </a:r>
            <a:r>
              <a:rPr lang="sv-SE" dirty="0" err="1"/>
              <a:t>if</a:t>
            </a:r>
            <a:r>
              <a:rPr lang="sv-SE" dirty="0"/>
              <a:t>(age &gt;= 20)</a:t>
            </a:r>
          </a:p>
        </p:txBody>
      </p:sp>
      <p:sp>
        <p:nvSpPr>
          <p:cNvPr id="10" name="textruta 9">
            <a:extLst>
              <a:ext uri="{FF2B5EF4-FFF2-40B4-BE49-F238E27FC236}">
                <a16:creationId xmlns:a16="http://schemas.microsoft.com/office/drawing/2014/main" id="{7ED9B974-CE1C-4F3F-ABD3-6843AE34CD9D}"/>
              </a:ext>
            </a:extLst>
          </p:cNvPr>
          <p:cNvSpPr txBox="1"/>
          <p:nvPr/>
        </p:nvSpPr>
        <p:spPr>
          <a:xfrm>
            <a:off x="247900" y="4760992"/>
            <a:ext cx="2901756" cy="400110"/>
          </a:xfrm>
          <a:prstGeom prst="rect">
            <a:avLst/>
          </a:prstGeom>
          <a:noFill/>
        </p:spPr>
        <p:txBody>
          <a:bodyPr wrap="none" rtlCol="0">
            <a:spAutoFit/>
          </a:bodyPr>
          <a:lstStyle/>
          <a:p>
            <a:r>
              <a:rPr lang="sv-SE" sz="2000" b="1" dirty="0"/>
              <a:t>So, </a:t>
            </a:r>
            <a:r>
              <a:rPr lang="sv-SE" sz="2000" b="1" dirty="0" err="1"/>
              <a:t>we</a:t>
            </a:r>
            <a:r>
              <a:rPr lang="sv-SE" sz="2000" b="1" dirty="0"/>
              <a:t> </a:t>
            </a:r>
            <a:r>
              <a:rPr lang="sv-SE" sz="2000" b="1" dirty="0" err="1"/>
              <a:t>have</a:t>
            </a:r>
            <a:r>
              <a:rPr lang="sv-SE" sz="2000" b="1" dirty="0"/>
              <a:t> to test for</a:t>
            </a:r>
          </a:p>
        </p:txBody>
      </p:sp>
      <p:sp>
        <p:nvSpPr>
          <p:cNvPr id="11" name="Rektangel 10">
            <a:extLst>
              <a:ext uri="{FF2B5EF4-FFF2-40B4-BE49-F238E27FC236}">
                <a16:creationId xmlns:a16="http://schemas.microsoft.com/office/drawing/2014/main" id="{52BFB7D1-22DF-4E9C-8CE3-4BC8845AE7B4}"/>
              </a:ext>
            </a:extLst>
          </p:cNvPr>
          <p:cNvSpPr/>
          <p:nvPr/>
        </p:nvSpPr>
        <p:spPr>
          <a:xfrm>
            <a:off x="395536" y="5161102"/>
            <a:ext cx="1608133" cy="1477328"/>
          </a:xfrm>
          <a:prstGeom prst="rect">
            <a:avLst/>
          </a:prstGeom>
        </p:spPr>
        <p:txBody>
          <a:bodyPr wrap="none">
            <a:spAutoFit/>
          </a:bodyPr>
          <a:lstStyle/>
          <a:p>
            <a:r>
              <a:rPr lang="sv-SE" dirty="0"/>
              <a:t>age &lt; 18</a:t>
            </a:r>
          </a:p>
          <a:p>
            <a:r>
              <a:rPr lang="sv-SE" dirty="0"/>
              <a:t>age = 18</a:t>
            </a:r>
          </a:p>
          <a:p>
            <a:r>
              <a:rPr lang="sv-SE" dirty="0"/>
              <a:t>18 &lt; age &lt; 20</a:t>
            </a:r>
          </a:p>
          <a:p>
            <a:r>
              <a:rPr lang="sv-SE" dirty="0"/>
              <a:t>age = 20</a:t>
            </a:r>
          </a:p>
          <a:p>
            <a:r>
              <a:rPr lang="sv-SE" dirty="0"/>
              <a:t>age &gt; 20</a:t>
            </a:r>
          </a:p>
        </p:txBody>
      </p:sp>
    </p:spTree>
    <p:extLst>
      <p:ext uri="{BB962C8B-B14F-4D97-AF65-F5344CB8AC3E}">
        <p14:creationId xmlns:p14="http://schemas.microsoft.com/office/powerpoint/2010/main" val="422974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981075"/>
            <a:ext cx="8459787" cy="1025525"/>
          </a:xfrm>
        </p:spPr>
        <p:txBody>
          <a:bodyPr/>
          <a:lstStyle/>
          <a:p>
            <a:r>
              <a:rPr lang="en-US" sz="2800" dirty="0"/>
              <a:t>Example: Legal age for purchasing alcohol</a:t>
            </a:r>
          </a:p>
        </p:txBody>
      </p:sp>
      <p:sp>
        <p:nvSpPr>
          <p:cNvPr id="3" name="Content Placeholder 2"/>
          <p:cNvSpPr>
            <a:spLocks noGrp="1"/>
          </p:cNvSpPr>
          <p:nvPr>
            <p:ph idx="1"/>
          </p:nvPr>
        </p:nvSpPr>
        <p:spPr>
          <a:xfrm>
            <a:off x="476250" y="3861048"/>
            <a:ext cx="8029575" cy="3810000"/>
          </a:xfrm>
        </p:spPr>
        <p:txBody>
          <a:bodyPr/>
          <a:lstStyle/>
          <a:p>
            <a:r>
              <a:rPr lang="en-US" sz="2400" dirty="0"/>
              <a:t>Time-consuming approach</a:t>
            </a:r>
          </a:p>
          <a:p>
            <a:pPr lvl="1"/>
            <a:r>
              <a:rPr lang="en-US" sz="2000" dirty="0"/>
              <a:t>Run your program 5 times:</a:t>
            </a:r>
          </a:p>
          <a:p>
            <a:pPr marL="857250" lvl="2" indent="0">
              <a:buNone/>
            </a:pPr>
            <a:r>
              <a:rPr lang="en-US" dirty="0">
                <a:latin typeface="Courier New" panose="02070309020205020404" pitchFamily="49" charset="0"/>
                <a:cs typeface="Courier New" panose="02070309020205020404" pitchFamily="49" charset="0"/>
              </a:rPr>
              <a:t>&gt; java </a:t>
            </a:r>
            <a:r>
              <a:rPr lang="en-US" dirty="0" err="1">
                <a:latin typeface="Courier New" panose="02070309020205020404" pitchFamily="49" charset="0"/>
                <a:cs typeface="Courier New" panose="02070309020205020404" pitchFamily="49" charset="0"/>
              </a:rPr>
              <a:t>AllowedPurchaseAlcohol</a:t>
            </a:r>
            <a:r>
              <a:rPr lang="en-US" dirty="0">
                <a:latin typeface="Courier New" panose="02070309020205020404" pitchFamily="49" charset="0"/>
                <a:cs typeface="Courier New" panose="02070309020205020404" pitchFamily="49" charset="0"/>
              </a:rPr>
              <a:t> 17</a:t>
            </a:r>
          </a:p>
          <a:p>
            <a:pPr marL="857250" lvl="2" indent="0">
              <a:buNone/>
            </a:pPr>
            <a:r>
              <a:rPr lang="en-US" dirty="0">
                <a:latin typeface="Courier New" panose="02070309020205020404" pitchFamily="49" charset="0"/>
                <a:cs typeface="Courier New" panose="02070309020205020404" pitchFamily="49" charset="0"/>
              </a:rPr>
              <a:t>&gt; java </a:t>
            </a:r>
            <a:r>
              <a:rPr lang="en-US" dirty="0" err="1">
                <a:latin typeface="Courier New" panose="02070309020205020404" pitchFamily="49" charset="0"/>
                <a:cs typeface="Courier New" panose="02070309020205020404" pitchFamily="49" charset="0"/>
              </a:rPr>
              <a:t>AllowedPurchaseAlcohol</a:t>
            </a:r>
            <a:r>
              <a:rPr lang="en-US" dirty="0">
                <a:latin typeface="Courier New" panose="02070309020205020404" pitchFamily="49" charset="0"/>
                <a:cs typeface="Courier New" panose="02070309020205020404" pitchFamily="49" charset="0"/>
              </a:rPr>
              <a:t> 18</a:t>
            </a:r>
          </a:p>
          <a:p>
            <a:pPr marL="857250" lvl="2" indent="0">
              <a:buNone/>
            </a:pPr>
            <a:r>
              <a:rPr lang="en-US" dirty="0">
                <a:latin typeface="Courier New" panose="02070309020205020404" pitchFamily="49" charset="0"/>
                <a:cs typeface="Courier New" panose="02070309020205020404" pitchFamily="49" charset="0"/>
              </a:rPr>
              <a:t>&gt; java </a:t>
            </a:r>
            <a:r>
              <a:rPr lang="en-US" dirty="0" err="1">
                <a:latin typeface="Courier New" panose="02070309020205020404" pitchFamily="49" charset="0"/>
                <a:cs typeface="Courier New" panose="02070309020205020404" pitchFamily="49" charset="0"/>
              </a:rPr>
              <a:t>AllowedPurchaseAlcohol</a:t>
            </a:r>
            <a:r>
              <a:rPr lang="en-US" dirty="0">
                <a:latin typeface="Courier New" panose="02070309020205020404" pitchFamily="49" charset="0"/>
                <a:cs typeface="Courier New" panose="02070309020205020404" pitchFamily="49" charset="0"/>
              </a:rPr>
              <a:t> 19</a:t>
            </a:r>
          </a:p>
          <a:p>
            <a:pPr marL="857250" lvl="2" indent="0">
              <a:buNone/>
            </a:pPr>
            <a:r>
              <a:rPr lang="en-US" dirty="0">
                <a:latin typeface="Courier New" panose="02070309020205020404" pitchFamily="49" charset="0"/>
                <a:cs typeface="Courier New" panose="02070309020205020404" pitchFamily="49" charset="0"/>
              </a:rPr>
              <a:t>&gt; java </a:t>
            </a:r>
            <a:r>
              <a:rPr lang="en-US" dirty="0" err="1">
                <a:latin typeface="Courier New" panose="02070309020205020404" pitchFamily="49" charset="0"/>
                <a:cs typeface="Courier New" panose="02070309020205020404" pitchFamily="49" charset="0"/>
              </a:rPr>
              <a:t>AllowedPurchaseAlcohol</a:t>
            </a:r>
            <a:r>
              <a:rPr lang="en-US" dirty="0">
                <a:latin typeface="Courier New" panose="02070309020205020404" pitchFamily="49" charset="0"/>
                <a:cs typeface="Courier New" panose="02070309020205020404" pitchFamily="49" charset="0"/>
              </a:rPr>
              <a:t> 20</a:t>
            </a:r>
          </a:p>
          <a:p>
            <a:pPr marL="857250" lvl="2" indent="0">
              <a:buNone/>
            </a:pPr>
            <a:r>
              <a:rPr lang="en-US" dirty="0">
                <a:latin typeface="Courier New" panose="02070309020205020404" pitchFamily="49" charset="0"/>
                <a:cs typeface="Courier New" panose="02070309020205020404" pitchFamily="49" charset="0"/>
              </a:rPr>
              <a:t>&gt; java </a:t>
            </a:r>
            <a:r>
              <a:rPr lang="en-US" dirty="0" err="1">
                <a:latin typeface="Courier New" panose="02070309020205020404" pitchFamily="49" charset="0"/>
                <a:cs typeface="Courier New" panose="02070309020205020404" pitchFamily="49" charset="0"/>
              </a:rPr>
              <a:t>AllowedPurchaseAlcohol</a:t>
            </a:r>
            <a:r>
              <a:rPr lang="en-US" dirty="0">
                <a:latin typeface="Courier New" panose="02070309020205020404" pitchFamily="49" charset="0"/>
                <a:cs typeface="Courier New" panose="02070309020205020404" pitchFamily="49" charset="0"/>
              </a:rPr>
              <a:t> 21  </a:t>
            </a:r>
          </a:p>
          <a:p>
            <a:endParaRPr lang="en-US" sz="2400" dirty="0"/>
          </a:p>
          <a:p>
            <a:endParaRPr lang="en-US" sz="2400" dirty="0"/>
          </a:p>
        </p:txBody>
      </p:sp>
      <p:sp>
        <p:nvSpPr>
          <p:cNvPr id="4" name="Slide Number Placeholder 3"/>
          <p:cNvSpPr>
            <a:spLocks noGrp="1"/>
          </p:cNvSpPr>
          <p:nvPr>
            <p:ph type="sldNum" sz="quarter" idx="10"/>
          </p:nvPr>
        </p:nvSpPr>
        <p:spPr/>
        <p:txBody>
          <a:bodyPr/>
          <a:lstStyle/>
          <a:p>
            <a:fld id="{C982DE14-0267-5B47-8712-AF8DF55B2165}" type="slidenum">
              <a:rPr lang="en-US" altLang="x-none" smtClean="0"/>
              <a:pPr/>
              <a:t>13</a:t>
            </a:fld>
            <a:endParaRPr lang="en-US" altLang="x-none"/>
          </a:p>
        </p:txBody>
      </p:sp>
      <p:sp>
        <p:nvSpPr>
          <p:cNvPr id="5" name="textruta 4">
            <a:extLst>
              <a:ext uri="{FF2B5EF4-FFF2-40B4-BE49-F238E27FC236}">
                <a16:creationId xmlns:a16="http://schemas.microsoft.com/office/drawing/2014/main" id="{92C2386D-A974-45D8-9B15-D5F60A393510}"/>
              </a:ext>
            </a:extLst>
          </p:cNvPr>
          <p:cNvSpPr txBox="1"/>
          <p:nvPr/>
        </p:nvSpPr>
        <p:spPr>
          <a:xfrm>
            <a:off x="467544" y="2046689"/>
            <a:ext cx="2901756" cy="400110"/>
          </a:xfrm>
          <a:prstGeom prst="rect">
            <a:avLst/>
          </a:prstGeom>
          <a:noFill/>
        </p:spPr>
        <p:txBody>
          <a:bodyPr wrap="none" rtlCol="0">
            <a:spAutoFit/>
          </a:bodyPr>
          <a:lstStyle/>
          <a:p>
            <a:r>
              <a:rPr lang="sv-SE" sz="2000" b="1" dirty="0"/>
              <a:t>So, </a:t>
            </a:r>
            <a:r>
              <a:rPr lang="sv-SE" sz="2000" b="1" dirty="0" err="1"/>
              <a:t>we</a:t>
            </a:r>
            <a:r>
              <a:rPr lang="sv-SE" sz="2000" b="1" dirty="0"/>
              <a:t> </a:t>
            </a:r>
            <a:r>
              <a:rPr lang="sv-SE" sz="2000" b="1" dirty="0" err="1"/>
              <a:t>have</a:t>
            </a:r>
            <a:r>
              <a:rPr lang="sv-SE" sz="2000" b="1" dirty="0"/>
              <a:t> to test for</a:t>
            </a:r>
          </a:p>
        </p:txBody>
      </p:sp>
      <p:sp>
        <p:nvSpPr>
          <p:cNvPr id="6" name="Rektangel 5">
            <a:extLst>
              <a:ext uri="{FF2B5EF4-FFF2-40B4-BE49-F238E27FC236}">
                <a16:creationId xmlns:a16="http://schemas.microsoft.com/office/drawing/2014/main" id="{7E52725A-8207-4728-BFAB-C77116C2041A}"/>
              </a:ext>
            </a:extLst>
          </p:cNvPr>
          <p:cNvSpPr/>
          <p:nvPr/>
        </p:nvSpPr>
        <p:spPr>
          <a:xfrm>
            <a:off x="3606256" y="2046689"/>
            <a:ext cx="1608133" cy="1477328"/>
          </a:xfrm>
          <a:prstGeom prst="rect">
            <a:avLst/>
          </a:prstGeom>
        </p:spPr>
        <p:txBody>
          <a:bodyPr wrap="none">
            <a:spAutoFit/>
          </a:bodyPr>
          <a:lstStyle/>
          <a:p>
            <a:r>
              <a:rPr lang="sv-SE" dirty="0"/>
              <a:t>age &lt; 18</a:t>
            </a:r>
          </a:p>
          <a:p>
            <a:r>
              <a:rPr lang="sv-SE" dirty="0"/>
              <a:t>age = 18</a:t>
            </a:r>
          </a:p>
          <a:p>
            <a:r>
              <a:rPr lang="sv-SE" dirty="0"/>
              <a:t>18 &lt; age &lt; 20</a:t>
            </a:r>
          </a:p>
          <a:p>
            <a:r>
              <a:rPr lang="sv-SE" dirty="0"/>
              <a:t>age = 20</a:t>
            </a:r>
          </a:p>
          <a:p>
            <a:r>
              <a:rPr lang="sv-SE" dirty="0"/>
              <a:t>age &gt; 20</a:t>
            </a:r>
          </a:p>
        </p:txBody>
      </p:sp>
    </p:spTree>
    <p:extLst>
      <p:ext uri="{BB962C8B-B14F-4D97-AF65-F5344CB8AC3E}">
        <p14:creationId xmlns:p14="http://schemas.microsoft.com/office/powerpoint/2010/main" val="296978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58595D8-2F2E-4EA7-9F79-4F786583EA57}"/>
              </a:ext>
            </a:extLst>
          </p:cNvPr>
          <p:cNvSpPr>
            <a:spLocks noGrp="1"/>
          </p:cNvSpPr>
          <p:nvPr>
            <p:ph type="title"/>
          </p:nvPr>
        </p:nvSpPr>
        <p:spPr/>
        <p:txBody>
          <a:bodyPr/>
          <a:lstStyle/>
          <a:p>
            <a:r>
              <a:rPr lang="sv-SE" dirty="0" err="1"/>
              <a:t>Unit-testing</a:t>
            </a:r>
            <a:r>
              <a:rPr lang="sv-SE" dirty="0"/>
              <a:t> motivation	</a:t>
            </a:r>
          </a:p>
        </p:txBody>
      </p:sp>
      <p:sp>
        <p:nvSpPr>
          <p:cNvPr id="3" name="Platshållare för innehåll 2">
            <a:extLst>
              <a:ext uri="{FF2B5EF4-FFF2-40B4-BE49-F238E27FC236}">
                <a16:creationId xmlns:a16="http://schemas.microsoft.com/office/drawing/2014/main" id="{66F2A063-2DE2-464D-9D70-2B7C947EC823}"/>
              </a:ext>
            </a:extLst>
          </p:cNvPr>
          <p:cNvSpPr>
            <a:spLocks noGrp="1"/>
          </p:cNvSpPr>
          <p:nvPr>
            <p:ph idx="1"/>
          </p:nvPr>
        </p:nvSpPr>
        <p:spPr/>
        <p:txBody>
          <a:bodyPr/>
          <a:lstStyle/>
          <a:p>
            <a:r>
              <a:rPr lang="sv-SE" dirty="0" err="1"/>
              <a:t>Unit-testing</a:t>
            </a:r>
            <a:r>
              <a:rPr lang="sv-SE" dirty="0"/>
              <a:t> </a:t>
            </a:r>
            <a:r>
              <a:rPr lang="sv-SE" dirty="0" err="1"/>
              <a:t>runs</a:t>
            </a:r>
            <a:r>
              <a:rPr lang="sv-SE" dirty="0"/>
              <a:t> </a:t>
            </a:r>
            <a:r>
              <a:rPr lang="sv-SE" dirty="0" err="1"/>
              <a:t>your</a:t>
            </a:r>
            <a:r>
              <a:rPr lang="sv-SE" dirty="0"/>
              <a:t> tests </a:t>
            </a:r>
            <a:r>
              <a:rPr lang="sv-SE" dirty="0" err="1"/>
              <a:t>automatically</a:t>
            </a:r>
            <a:endParaRPr lang="sv-SE" dirty="0"/>
          </a:p>
          <a:p>
            <a:pPr lvl="1"/>
            <a:r>
              <a:rPr lang="sv-SE" dirty="0" err="1"/>
              <a:t>Write</a:t>
            </a:r>
            <a:r>
              <a:rPr lang="sv-SE" dirty="0"/>
              <a:t> the tests </a:t>
            </a:r>
            <a:r>
              <a:rPr lang="sv-SE" dirty="0" err="1"/>
              <a:t>once</a:t>
            </a:r>
            <a:endParaRPr lang="sv-SE" dirty="0"/>
          </a:p>
          <a:p>
            <a:pPr lvl="1"/>
            <a:r>
              <a:rPr lang="sv-SE" dirty="0"/>
              <a:t>Test </a:t>
            </a:r>
            <a:r>
              <a:rPr lang="sv-SE" dirty="0" err="1"/>
              <a:t>often</a:t>
            </a:r>
            <a:r>
              <a:rPr lang="sv-SE" dirty="0"/>
              <a:t>, </a:t>
            </a:r>
            <a:r>
              <a:rPr lang="sv-SE" dirty="0" err="1"/>
              <a:t>run</a:t>
            </a:r>
            <a:r>
              <a:rPr lang="sv-SE" dirty="0"/>
              <a:t> in the </a:t>
            </a:r>
            <a:r>
              <a:rPr lang="sv-SE" dirty="0" err="1"/>
              <a:t>background</a:t>
            </a:r>
            <a:endParaRPr lang="sv-SE" dirty="0"/>
          </a:p>
          <a:p>
            <a:pPr lvl="1"/>
            <a:endParaRPr lang="sv-SE" dirty="0"/>
          </a:p>
        </p:txBody>
      </p:sp>
      <p:sp>
        <p:nvSpPr>
          <p:cNvPr id="4" name="Platshållare för bildnummer 3">
            <a:extLst>
              <a:ext uri="{FF2B5EF4-FFF2-40B4-BE49-F238E27FC236}">
                <a16:creationId xmlns:a16="http://schemas.microsoft.com/office/drawing/2014/main" id="{72BB9C49-CB5A-45D5-ADA4-84D639855D3F}"/>
              </a:ext>
            </a:extLst>
          </p:cNvPr>
          <p:cNvSpPr>
            <a:spLocks noGrp="1"/>
          </p:cNvSpPr>
          <p:nvPr>
            <p:ph type="sldNum" sz="quarter" idx="10"/>
          </p:nvPr>
        </p:nvSpPr>
        <p:spPr/>
        <p:txBody>
          <a:bodyPr/>
          <a:lstStyle/>
          <a:p>
            <a:fld id="{C982DE14-0267-5B47-8712-AF8DF55B2165}" type="slidenum">
              <a:rPr lang="en-US" altLang="x-none" smtClean="0"/>
              <a:pPr/>
              <a:t>14</a:t>
            </a:fld>
            <a:endParaRPr lang="en-US" altLang="x-none"/>
          </a:p>
        </p:txBody>
      </p:sp>
    </p:spTree>
    <p:extLst>
      <p:ext uri="{BB962C8B-B14F-4D97-AF65-F5344CB8AC3E}">
        <p14:creationId xmlns:p14="http://schemas.microsoft.com/office/powerpoint/2010/main" val="4187432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75146B-6F25-4FF3-B02B-5B26D1DFF18D}"/>
              </a:ext>
            </a:extLst>
          </p:cNvPr>
          <p:cNvSpPr>
            <a:spLocks noGrp="1"/>
          </p:cNvSpPr>
          <p:nvPr>
            <p:ph type="title"/>
          </p:nvPr>
        </p:nvSpPr>
        <p:spPr/>
        <p:txBody>
          <a:bodyPr/>
          <a:lstStyle/>
          <a:p>
            <a:r>
              <a:rPr lang="sv-SE" dirty="0" err="1"/>
              <a:t>Requirements</a:t>
            </a:r>
            <a:r>
              <a:rPr lang="sv-SE" dirty="0"/>
              <a:t> for </a:t>
            </a:r>
            <a:r>
              <a:rPr lang="sv-SE" dirty="0" err="1"/>
              <a:t>unit-testing</a:t>
            </a:r>
            <a:endParaRPr lang="sv-SE" dirty="0"/>
          </a:p>
        </p:txBody>
      </p:sp>
      <p:sp>
        <p:nvSpPr>
          <p:cNvPr id="3" name="Platshållare för innehåll 2">
            <a:extLst>
              <a:ext uri="{FF2B5EF4-FFF2-40B4-BE49-F238E27FC236}">
                <a16:creationId xmlns:a16="http://schemas.microsoft.com/office/drawing/2014/main" id="{6B64390E-01AF-418E-B5DC-3B7D1D166631}"/>
              </a:ext>
            </a:extLst>
          </p:cNvPr>
          <p:cNvSpPr>
            <a:spLocks noGrp="1"/>
          </p:cNvSpPr>
          <p:nvPr>
            <p:ph idx="1"/>
          </p:nvPr>
        </p:nvSpPr>
        <p:spPr/>
        <p:txBody>
          <a:bodyPr/>
          <a:lstStyle/>
          <a:p>
            <a:r>
              <a:rPr lang="sv-SE" sz="2400" dirty="0" err="1"/>
              <a:t>Consistency</a:t>
            </a:r>
            <a:r>
              <a:rPr lang="sv-SE" sz="2400" dirty="0"/>
              <a:t> </a:t>
            </a:r>
            <a:r>
              <a:rPr lang="sv-SE" sz="2400" dirty="0" err="1"/>
              <a:t>regarding</a:t>
            </a:r>
            <a:r>
              <a:rPr lang="sv-SE" sz="2400" dirty="0"/>
              <a:t> input </a:t>
            </a:r>
            <a:r>
              <a:rPr lang="sv-SE" sz="2400" dirty="0">
                <a:sym typeface="Wingdings" panose="05000000000000000000" pitchFamily="2" charset="2"/>
              </a:rPr>
              <a:t> </a:t>
            </a:r>
            <a:r>
              <a:rPr lang="sv-SE" sz="2400" dirty="0" err="1">
                <a:sym typeface="Wingdings" panose="05000000000000000000" pitchFamily="2" charset="2"/>
              </a:rPr>
              <a:t>expected</a:t>
            </a:r>
            <a:r>
              <a:rPr lang="sv-SE" sz="2400" dirty="0">
                <a:sym typeface="Wingdings" panose="05000000000000000000" pitchFamily="2" charset="2"/>
              </a:rPr>
              <a:t> output</a:t>
            </a:r>
          </a:p>
          <a:p>
            <a:r>
              <a:rPr lang="sv-SE" sz="2400" dirty="0" err="1"/>
              <a:t>Ability</a:t>
            </a:r>
            <a:r>
              <a:rPr lang="sv-SE" sz="2400" dirty="0"/>
              <a:t> to </a:t>
            </a:r>
            <a:r>
              <a:rPr lang="sv-SE" sz="2400" dirty="0" err="1"/>
              <a:t>compare</a:t>
            </a:r>
            <a:r>
              <a:rPr lang="sv-SE" sz="2400" dirty="0"/>
              <a:t> output and </a:t>
            </a:r>
            <a:r>
              <a:rPr lang="sv-SE" sz="2400" dirty="0" err="1"/>
              <a:t>expectation</a:t>
            </a:r>
            <a:endParaRPr lang="sv-SE" sz="2400" dirty="0"/>
          </a:p>
          <a:p>
            <a:r>
              <a:rPr lang="sv-SE" sz="2400" dirty="0" err="1"/>
              <a:t>Primitiveness</a:t>
            </a:r>
            <a:r>
              <a:rPr lang="sv-SE" sz="2400" dirty="0"/>
              <a:t> (</a:t>
            </a:r>
            <a:r>
              <a:rPr lang="sv-SE" sz="2400" dirty="0" err="1"/>
              <a:t>one</a:t>
            </a:r>
            <a:r>
              <a:rPr lang="sv-SE" sz="2400" dirty="0"/>
              <a:t> </a:t>
            </a:r>
            <a:r>
              <a:rPr lang="sv-SE" sz="2400" dirty="0" err="1"/>
              <a:t>function</a:t>
            </a:r>
            <a:r>
              <a:rPr lang="sv-SE" sz="2400" dirty="0"/>
              <a:t> </a:t>
            </a:r>
            <a:r>
              <a:rPr lang="sv-SE" sz="2400" dirty="0" err="1"/>
              <a:t>focuses</a:t>
            </a:r>
            <a:r>
              <a:rPr lang="sv-SE" sz="2400" dirty="0"/>
              <a:t> on </a:t>
            </a:r>
            <a:r>
              <a:rPr lang="sv-SE" sz="2400" dirty="0" err="1"/>
              <a:t>one</a:t>
            </a:r>
            <a:r>
              <a:rPr lang="sv-SE" sz="2400" dirty="0"/>
              <a:t> </a:t>
            </a:r>
            <a:r>
              <a:rPr lang="sv-SE" sz="2400" dirty="0" err="1"/>
              <a:t>thing</a:t>
            </a:r>
            <a:r>
              <a:rPr lang="sv-SE" sz="2400" dirty="0"/>
              <a:t>)</a:t>
            </a:r>
          </a:p>
        </p:txBody>
      </p:sp>
      <p:sp>
        <p:nvSpPr>
          <p:cNvPr id="4" name="Platshållare för bildnummer 3">
            <a:extLst>
              <a:ext uri="{FF2B5EF4-FFF2-40B4-BE49-F238E27FC236}">
                <a16:creationId xmlns:a16="http://schemas.microsoft.com/office/drawing/2014/main" id="{DCF64309-9D2B-4736-A21B-A5BE99509C9F}"/>
              </a:ext>
            </a:extLst>
          </p:cNvPr>
          <p:cNvSpPr>
            <a:spLocks noGrp="1"/>
          </p:cNvSpPr>
          <p:nvPr>
            <p:ph type="sldNum" sz="quarter" idx="10"/>
          </p:nvPr>
        </p:nvSpPr>
        <p:spPr/>
        <p:txBody>
          <a:bodyPr/>
          <a:lstStyle/>
          <a:p>
            <a:fld id="{C982DE14-0267-5B47-8712-AF8DF55B2165}" type="slidenum">
              <a:rPr lang="en-US" altLang="x-none" smtClean="0"/>
              <a:pPr/>
              <a:t>15</a:t>
            </a:fld>
            <a:endParaRPr lang="en-US" altLang="x-none"/>
          </a:p>
        </p:txBody>
      </p:sp>
      <p:sp>
        <p:nvSpPr>
          <p:cNvPr id="5" name="TextBox 4">
            <a:extLst>
              <a:ext uri="{FF2B5EF4-FFF2-40B4-BE49-F238E27FC236}">
                <a16:creationId xmlns:a16="http://schemas.microsoft.com/office/drawing/2014/main" id="{B038FAEA-715F-CE48-8194-3C5EC9DCDE5E}"/>
              </a:ext>
            </a:extLst>
          </p:cNvPr>
          <p:cNvSpPr txBox="1"/>
          <p:nvPr/>
        </p:nvSpPr>
        <p:spPr>
          <a:xfrm>
            <a:off x="1259632" y="4509120"/>
            <a:ext cx="4040530" cy="1754326"/>
          </a:xfrm>
          <a:prstGeom prst="rect">
            <a:avLst/>
          </a:prstGeom>
          <a:noFill/>
        </p:spPr>
        <p:txBody>
          <a:bodyPr wrap="none" rtlCol="0">
            <a:spAutoFit/>
          </a:bodyPr>
          <a:lstStyle/>
          <a:p>
            <a:r>
              <a:rPr lang="sv-SE" dirty="0"/>
              <a:t>Private </a:t>
            </a:r>
            <a:r>
              <a:rPr lang="sv-SE" dirty="0" err="1"/>
              <a:t>boolean</a:t>
            </a:r>
            <a:r>
              <a:rPr lang="sv-SE" dirty="0"/>
              <a:t> </a:t>
            </a:r>
            <a:r>
              <a:rPr lang="sv-SE" dirty="0" err="1"/>
              <a:t>checkAvailable</a:t>
            </a:r>
            <a:r>
              <a:rPr lang="sv-SE" dirty="0"/>
              <a:t>(x, y) {</a:t>
            </a:r>
          </a:p>
          <a:p>
            <a:r>
              <a:rPr lang="sv-SE" dirty="0"/>
              <a:t>   </a:t>
            </a:r>
            <a:r>
              <a:rPr lang="sv-SE" dirty="0" err="1"/>
              <a:t>if</a:t>
            </a:r>
            <a:r>
              <a:rPr lang="sv-SE" dirty="0"/>
              <a:t>(</a:t>
            </a:r>
            <a:r>
              <a:rPr lang="sv-SE" dirty="0" err="1"/>
              <a:t>rute.equals</a:t>
            </a:r>
            <a:r>
              <a:rPr lang="sv-SE" dirty="0"/>
              <a:t>(” ”){</a:t>
            </a:r>
          </a:p>
          <a:p>
            <a:r>
              <a:rPr lang="sv-SE" dirty="0"/>
              <a:t>       </a:t>
            </a:r>
            <a:r>
              <a:rPr lang="sv-SE" dirty="0" err="1"/>
              <a:t>return</a:t>
            </a:r>
            <a:r>
              <a:rPr lang="sv-SE" dirty="0"/>
              <a:t> </a:t>
            </a:r>
            <a:r>
              <a:rPr lang="sv-SE" dirty="0" err="1"/>
              <a:t>true</a:t>
            </a:r>
            <a:endParaRPr lang="sv-SE" dirty="0"/>
          </a:p>
          <a:p>
            <a:r>
              <a:rPr lang="sv-SE" dirty="0"/>
              <a:t>   }</a:t>
            </a:r>
          </a:p>
          <a:p>
            <a:r>
              <a:rPr lang="sv-SE" dirty="0"/>
              <a:t>       </a:t>
            </a:r>
            <a:r>
              <a:rPr lang="sv-SE" dirty="0" err="1"/>
              <a:t>return</a:t>
            </a:r>
            <a:r>
              <a:rPr lang="sv-SE" dirty="0"/>
              <a:t> </a:t>
            </a:r>
            <a:r>
              <a:rPr lang="sv-SE" dirty="0" err="1"/>
              <a:t>false</a:t>
            </a:r>
            <a:r>
              <a:rPr lang="sv-SE" dirty="0"/>
              <a:t>;</a:t>
            </a:r>
          </a:p>
          <a:p>
            <a:r>
              <a:rPr lang="sv-SE" dirty="0"/>
              <a:t>}</a:t>
            </a:r>
          </a:p>
        </p:txBody>
      </p:sp>
    </p:spTree>
    <p:extLst>
      <p:ext uri="{BB962C8B-B14F-4D97-AF65-F5344CB8AC3E}">
        <p14:creationId xmlns:p14="http://schemas.microsoft.com/office/powerpoint/2010/main" val="3351344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3FB47-1B1B-4E43-9FB3-EA4435898DA1}"/>
              </a:ext>
            </a:extLst>
          </p:cNvPr>
          <p:cNvSpPr>
            <a:spLocks noGrp="1"/>
          </p:cNvSpPr>
          <p:nvPr>
            <p:ph type="title"/>
          </p:nvPr>
        </p:nvSpPr>
        <p:spPr/>
        <p:txBody>
          <a:bodyPr/>
          <a:lstStyle/>
          <a:p>
            <a:r>
              <a:rPr lang="sv-SE" dirty="0" err="1"/>
              <a:t>Assertions</a:t>
            </a:r>
            <a:endParaRPr lang="sv-SE" dirty="0"/>
          </a:p>
        </p:txBody>
      </p:sp>
      <p:sp>
        <p:nvSpPr>
          <p:cNvPr id="4" name="Slide Number Placeholder 3">
            <a:extLst>
              <a:ext uri="{FF2B5EF4-FFF2-40B4-BE49-F238E27FC236}">
                <a16:creationId xmlns:a16="http://schemas.microsoft.com/office/drawing/2014/main" id="{05C97483-B2D1-B54C-9152-2539E69EEE83}"/>
              </a:ext>
            </a:extLst>
          </p:cNvPr>
          <p:cNvSpPr>
            <a:spLocks noGrp="1"/>
          </p:cNvSpPr>
          <p:nvPr>
            <p:ph type="sldNum" sz="quarter" idx="10"/>
          </p:nvPr>
        </p:nvSpPr>
        <p:spPr/>
        <p:txBody>
          <a:bodyPr/>
          <a:lstStyle/>
          <a:p>
            <a:fld id="{C982DE14-0267-5B47-8712-AF8DF55B2165}" type="slidenum">
              <a:rPr lang="en-US" altLang="x-none" smtClean="0"/>
              <a:pPr/>
              <a:t>16</a:t>
            </a:fld>
            <a:endParaRPr lang="en-US" altLang="x-none"/>
          </a:p>
        </p:txBody>
      </p:sp>
      <p:sp>
        <p:nvSpPr>
          <p:cNvPr id="5" name="Rectangle 3">
            <a:extLst>
              <a:ext uri="{FF2B5EF4-FFF2-40B4-BE49-F238E27FC236}">
                <a16:creationId xmlns:a16="http://schemas.microsoft.com/office/drawing/2014/main" id="{80FF159F-9173-4548-8A07-DABC5F330221}"/>
              </a:ext>
            </a:extLst>
          </p:cNvPr>
          <p:cNvSpPr>
            <a:spLocks noChangeArrowheads="1"/>
          </p:cNvSpPr>
          <p:nvPr/>
        </p:nvSpPr>
        <p:spPr bwMode="auto">
          <a:xfrm>
            <a:off x="3563888" y="2636912"/>
            <a:ext cx="2209800" cy="609600"/>
          </a:xfrm>
          <a:prstGeom prst="rect">
            <a:avLst/>
          </a:prstGeom>
          <a:solidFill>
            <a:schemeClr val="tx1"/>
          </a:solidFill>
          <a:ln w="25400">
            <a:solidFill>
              <a:schemeClr val="tx1"/>
            </a:solidFill>
            <a:miter lim="800000"/>
            <a:headEnd/>
            <a:tailEnd/>
          </a:ln>
        </p:spPr>
        <p:txBody>
          <a:bodyPr wrap="none"/>
          <a:lstStyle>
            <a:lvl1pPr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sv-SE" dirty="0">
                <a:solidFill>
                  <a:schemeClr val="bg1"/>
                </a:solidFill>
              </a:rPr>
              <a:t>Black box</a:t>
            </a:r>
          </a:p>
        </p:txBody>
      </p:sp>
      <p:sp>
        <p:nvSpPr>
          <p:cNvPr id="6" name="Text Box 4">
            <a:extLst>
              <a:ext uri="{FF2B5EF4-FFF2-40B4-BE49-F238E27FC236}">
                <a16:creationId xmlns:a16="http://schemas.microsoft.com/office/drawing/2014/main" id="{C1DF9A65-7233-484E-BBCD-9CCBE58A1508}"/>
              </a:ext>
            </a:extLst>
          </p:cNvPr>
          <p:cNvSpPr txBox="1">
            <a:spLocks noChangeArrowheads="1"/>
          </p:cNvSpPr>
          <p:nvPr/>
        </p:nvSpPr>
        <p:spPr bwMode="auto">
          <a:xfrm>
            <a:off x="363488" y="2771234"/>
            <a:ext cx="222408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nSpc>
                <a:spcPct val="60000"/>
              </a:lnSpc>
              <a:spcBef>
                <a:spcPct val="50000"/>
              </a:spcBef>
            </a:pPr>
            <a:r>
              <a:rPr lang="en-US" altLang="sv-SE" i="1" dirty="0"/>
              <a:t>… requirements</a:t>
            </a:r>
          </a:p>
        </p:txBody>
      </p:sp>
      <p:sp>
        <p:nvSpPr>
          <p:cNvPr id="7" name="Text Box 5">
            <a:extLst>
              <a:ext uri="{FF2B5EF4-FFF2-40B4-BE49-F238E27FC236}">
                <a16:creationId xmlns:a16="http://schemas.microsoft.com/office/drawing/2014/main" id="{7F87C518-3704-9E4B-B6A5-B605BC3BF609}"/>
              </a:ext>
            </a:extLst>
          </p:cNvPr>
          <p:cNvSpPr txBox="1">
            <a:spLocks noChangeArrowheads="1"/>
          </p:cNvSpPr>
          <p:nvPr/>
        </p:nvSpPr>
        <p:spPr bwMode="auto">
          <a:xfrm>
            <a:off x="6434088" y="2666256"/>
            <a:ext cx="2333625" cy="94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r">
              <a:lnSpc>
                <a:spcPct val="40000"/>
              </a:lnSpc>
              <a:spcBef>
                <a:spcPct val="50000"/>
              </a:spcBef>
            </a:pPr>
            <a:r>
              <a:rPr lang="en-US" altLang="sv-SE" i="1" dirty="0"/>
              <a:t>Actual </a:t>
            </a:r>
            <a:r>
              <a:rPr lang="en-US" altLang="sv-SE" dirty="0"/>
              <a:t>output</a:t>
            </a:r>
            <a:endParaRPr lang="en-US" altLang="sv-SE" i="1" dirty="0"/>
          </a:p>
          <a:p>
            <a:pPr algn="r">
              <a:lnSpc>
                <a:spcPct val="40000"/>
              </a:lnSpc>
              <a:spcBef>
                <a:spcPct val="50000"/>
              </a:spcBef>
            </a:pPr>
            <a:r>
              <a:rPr lang="en-US" altLang="sv-SE" dirty="0"/>
              <a:t>compared with</a:t>
            </a:r>
            <a:r>
              <a:rPr lang="en-US" altLang="sv-SE" i="1" dirty="0"/>
              <a:t> </a:t>
            </a:r>
          </a:p>
          <a:p>
            <a:pPr algn="r">
              <a:lnSpc>
                <a:spcPct val="40000"/>
              </a:lnSpc>
              <a:spcBef>
                <a:spcPct val="50000"/>
              </a:spcBef>
            </a:pPr>
            <a:r>
              <a:rPr lang="en-US" altLang="sv-SE" i="1" dirty="0"/>
              <a:t>required </a:t>
            </a:r>
            <a:r>
              <a:rPr lang="en-US" altLang="sv-SE" dirty="0"/>
              <a:t>output</a:t>
            </a:r>
          </a:p>
        </p:txBody>
      </p:sp>
      <p:cxnSp>
        <p:nvCxnSpPr>
          <p:cNvPr id="8" name="AutoShape 26">
            <a:extLst>
              <a:ext uri="{FF2B5EF4-FFF2-40B4-BE49-F238E27FC236}">
                <a16:creationId xmlns:a16="http://schemas.microsoft.com/office/drawing/2014/main" id="{E06BF2F1-1852-EC4A-B38A-8440C163AC30}"/>
              </a:ext>
            </a:extLst>
          </p:cNvPr>
          <p:cNvCxnSpPr>
            <a:cxnSpLocks noChangeShapeType="1"/>
            <a:endCxn id="5" idx="1"/>
          </p:cNvCxnSpPr>
          <p:nvPr/>
        </p:nvCxnSpPr>
        <p:spPr bwMode="auto">
          <a:xfrm>
            <a:off x="2587576" y="2941712"/>
            <a:ext cx="976312" cy="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 name="AutoShape 27">
            <a:extLst>
              <a:ext uri="{FF2B5EF4-FFF2-40B4-BE49-F238E27FC236}">
                <a16:creationId xmlns:a16="http://schemas.microsoft.com/office/drawing/2014/main" id="{1D79743B-BC10-3645-A175-8F537BFCA1A7}"/>
              </a:ext>
            </a:extLst>
          </p:cNvPr>
          <p:cNvCxnSpPr>
            <a:cxnSpLocks noChangeShapeType="1"/>
            <a:stCxn id="5" idx="3"/>
          </p:cNvCxnSpPr>
          <p:nvPr/>
        </p:nvCxnSpPr>
        <p:spPr bwMode="auto">
          <a:xfrm>
            <a:off x="5773688" y="2941712"/>
            <a:ext cx="660400" cy="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0" name="TextBox 9">
            <a:extLst>
              <a:ext uri="{FF2B5EF4-FFF2-40B4-BE49-F238E27FC236}">
                <a16:creationId xmlns:a16="http://schemas.microsoft.com/office/drawing/2014/main" id="{B555509A-867D-664A-8EB8-E8AE03A25D0C}"/>
              </a:ext>
            </a:extLst>
          </p:cNvPr>
          <p:cNvSpPr txBox="1"/>
          <p:nvPr/>
        </p:nvSpPr>
        <p:spPr>
          <a:xfrm>
            <a:off x="876724" y="3704810"/>
            <a:ext cx="7584127" cy="1077218"/>
          </a:xfrm>
          <a:prstGeom prst="rect">
            <a:avLst/>
          </a:prstGeom>
          <a:noFill/>
        </p:spPr>
        <p:txBody>
          <a:bodyPr wrap="none" rtlCol="0">
            <a:spAutoFit/>
          </a:bodyPr>
          <a:lstStyle/>
          <a:p>
            <a:pPr algn="ctr"/>
            <a:r>
              <a:rPr lang="sv-SE" sz="3200" dirty="0"/>
              <a:t>”</a:t>
            </a:r>
            <a:r>
              <a:rPr lang="sv-SE" sz="3200" dirty="0" err="1"/>
              <a:t>Assertion</a:t>
            </a:r>
            <a:r>
              <a:rPr lang="sv-SE" sz="3200" dirty="0"/>
              <a:t>”</a:t>
            </a:r>
          </a:p>
          <a:p>
            <a:pPr algn="ctr"/>
            <a:r>
              <a:rPr lang="sv-SE" sz="3200" dirty="0" err="1"/>
              <a:t>assertEquals</a:t>
            </a:r>
            <a:r>
              <a:rPr lang="sv-SE" sz="3200" dirty="0"/>
              <a:t>(</a:t>
            </a:r>
            <a:r>
              <a:rPr lang="sv-SE" sz="3200" dirty="0" err="1"/>
              <a:t>requirement</a:t>
            </a:r>
            <a:r>
              <a:rPr lang="sv-SE" sz="3200" dirty="0"/>
              <a:t>, </a:t>
            </a:r>
            <a:r>
              <a:rPr lang="sv-SE" sz="3200" dirty="0" err="1"/>
              <a:t>actual</a:t>
            </a:r>
            <a:r>
              <a:rPr lang="sv-SE" sz="3200" dirty="0"/>
              <a:t> output)</a:t>
            </a:r>
          </a:p>
        </p:txBody>
      </p:sp>
    </p:spTree>
    <p:extLst>
      <p:ext uri="{BB962C8B-B14F-4D97-AF65-F5344CB8AC3E}">
        <p14:creationId xmlns:p14="http://schemas.microsoft.com/office/powerpoint/2010/main" val="171050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ln/>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Capture Replay Tools</a:t>
            </a:r>
          </a:p>
        </p:txBody>
      </p:sp>
      <p:sp>
        <p:nvSpPr>
          <p:cNvPr id="23554" name="Rectangle 2"/>
          <p:cNvSpPr>
            <a:spLocks noGrp="1" noChangeArrowheads="1"/>
          </p:cNvSpPr>
          <p:nvPr>
            <p:ph idx="1"/>
          </p:nvPr>
        </p:nvSpPr>
        <p:spPr>
          <a:ln/>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a:t>Common way to automate: </a:t>
            </a:r>
            <a:r>
              <a:rPr lang="en-GB" altLang="en-GB"/>
              <a:t>“</a:t>
            </a:r>
            <a:r>
              <a:rPr lang="en-GB"/>
              <a:t>GUI level macro recorders</a:t>
            </a:r>
            <a:r>
              <a:rPr lang="en-GB" altLang="en-GB"/>
              <a:t>”</a:t>
            </a:r>
            <a:endParaRPr lang="en-GB"/>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a:t>Scripting language – often Basic or Custom</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a:t>GetEdit(), SetEdit(), ClickButton() etc.</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a:t>Often give quick and easy results</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a:t>Common problems:</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a:t>Test maintenance</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a:t>Test flakiness</a:t>
            </a:r>
          </a:p>
        </p:txBody>
      </p:sp>
    </p:spTree>
    <p:extLst>
      <p:ext uri="{BB962C8B-B14F-4D97-AF65-F5344CB8AC3E}">
        <p14:creationId xmlns:p14="http://schemas.microsoft.com/office/powerpoint/2010/main" val="375605559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2261C-BECA-AB49-AEA0-4023B2B2470B}"/>
              </a:ext>
            </a:extLst>
          </p:cNvPr>
          <p:cNvSpPr>
            <a:spLocks noGrp="1"/>
          </p:cNvSpPr>
          <p:nvPr>
            <p:ph type="title"/>
          </p:nvPr>
        </p:nvSpPr>
        <p:spPr/>
        <p:txBody>
          <a:bodyPr/>
          <a:lstStyle/>
          <a:p>
            <a:endParaRPr lang="sv-SE"/>
          </a:p>
        </p:txBody>
      </p:sp>
      <p:pic>
        <p:nvPicPr>
          <p:cNvPr id="5" name="Create UI tests with Espresso Test Recorder.mp4">
            <a:hlinkClick r:id="" action="ppaction://media"/>
            <a:extLst>
              <a:ext uri="{FF2B5EF4-FFF2-40B4-BE49-F238E27FC236}">
                <a16:creationId xmlns:a16="http://schemas.microsoft.com/office/drawing/2014/main" id="{8DA39565-50B5-8F47-866B-8A797234E50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124744"/>
            <a:ext cx="9132513" cy="5136639"/>
          </a:xfrm>
        </p:spPr>
      </p:pic>
      <p:sp>
        <p:nvSpPr>
          <p:cNvPr id="4" name="Slide Number Placeholder 3">
            <a:extLst>
              <a:ext uri="{FF2B5EF4-FFF2-40B4-BE49-F238E27FC236}">
                <a16:creationId xmlns:a16="http://schemas.microsoft.com/office/drawing/2014/main" id="{072E58D3-5DC9-294B-8189-BF3E743EF346}"/>
              </a:ext>
            </a:extLst>
          </p:cNvPr>
          <p:cNvSpPr>
            <a:spLocks noGrp="1"/>
          </p:cNvSpPr>
          <p:nvPr>
            <p:ph type="sldNum" sz="quarter" idx="10"/>
          </p:nvPr>
        </p:nvSpPr>
        <p:spPr/>
        <p:txBody>
          <a:bodyPr/>
          <a:lstStyle/>
          <a:p>
            <a:fld id="{C982DE14-0267-5B47-8712-AF8DF55B2165}" type="slidenum">
              <a:rPr lang="en-US" altLang="x-none" smtClean="0"/>
              <a:pPr/>
              <a:t>18</a:t>
            </a:fld>
            <a:endParaRPr lang="en-US" altLang="x-none"/>
          </a:p>
        </p:txBody>
      </p:sp>
    </p:spTree>
    <p:extLst>
      <p:ext uri="{BB962C8B-B14F-4D97-AF65-F5344CB8AC3E}">
        <p14:creationId xmlns:p14="http://schemas.microsoft.com/office/powerpoint/2010/main" val="384897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04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C38AD6C-BAFF-C64D-90DA-63D05122C38C}" type="slidenum">
              <a:rPr lang="en-US" altLang="x-none" sz="1400">
                <a:latin typeface="Arial Black" charset="0"/>
              </a:rPr>
              <a:pPr eaLnBrk="1" hangingPunct="1"/>
              <a:t>19</a:t>
            </a:fld>
            <a:endParaRPr lang="en-US" altLang="x-none" sz="1400">
              <a:latin typeface="Arial Black" charset="0"/>
            </a:endParaRPr>
          </a:p>
        </p:txBody>
      </p:sp>
      <p:pic>
        <p:nvPicPr>
          <p:cNvPr id="20482" name="Picture 4" descr="Screen Shot 2016-09-23 at 01.17.30.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338" y="-12700"/>
            <a:ext cx="5080000"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5" descr="Screen Shot 2016-09-23 at 01.17.4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79800" y="4114800"/>
            <a:ext cx="5664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extBox 6"/>
          <p:cNvSpPr txBox="1">
            <a:spLocks noChangeArrowheads="1"/>
          </p:cNvSpPr>
          <p:nvPr/>
        </p:nvSpPr>
        <p:spPr bwMode="auto">
          <a:xfrm>
            <a:off x="6156325" y="549275"/>
            <a:ext cx="17240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4800" b="1"/>
              <a:t>JUnit</a:t>
            </a:r>
          </a:p>
        </p:txBody>
      </p:sp>
    </p:spTree>
    <p:extLst>
      <p:ext uri="{BB962C8B-B14F-4D97-AF65-F5344CB8AC3E}">
        <p14:creationId xmlns:p14="http://schemas.microsoft.com/office/powerpoint/2010/main" val="2584237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4213" y="1700213"/>
            <a:ext cx="7772400" cy="1871662"/>
          </a:xfrm>
        </p:spPr>
        <p:txBody>
          <a:bodyPr/>
          <a:lstStyle/>
          <a:p>
            <a:pPr algn="ctr"/>
            <a:r>
              <a:rPr lang="en-US" altLang="x-none" dirty="0">
                <a:ea typeface="ＭＳ Ｐゴシック" charset="-128"/>
              </a:rPr>
              <a:t>Unit Testing</a:t>
            </a:r>
            <a:endParaRPr lang="en-US" altLang="x-none" sz="3200" dirty="0">
              <a:ea typeface="ＭＳ Ｐゴシック" charset="-128"/>
            </a:endParaRPr>
          </a:p>
        </p:txBody>
      </p:sp>
      <p:sp>
        <p:nvSpPr>
          <p:cNvPr id="7" name="Subtitle 6"/>
          <p:cNvSpPr>
            <a:spLocks noGrp="1"/>
          </p:cNvSpPr>
          <p:nvPr>
            <p:ph type="subTitle" idx="1"/>
          </p:nvPr>
        </p:nvSpPr>
        <p:spPr>
          <a:xfrm>
            <a:off x="1331913" y="3284538"/>
            <a:ext cx="6400800" cy="914400"/>
          </a:xfrm>
        </p:spPr>
        <p:txBody>
          <a:bodyPr/>
          <a:lstStyle/>
          <a:p>
            <a:r>
              <a:rPr lang="en-US" altLang="x-none">
                <a:ea typeface="ＭＳ Ｐゴシック" charset="-128"/>
              </a:rPr>
              <a:t>Teacher: Josef Hallberg</a:t>
            </a:r>
          </a:p>
        </p:txBody>
      </p:sp>
      <p:sp>
        <p:nvSpPr>
          <p:cNvPr id="17411" name="Slide Number Placeholder 4"/>
          <p:cNvSpPr>
            <a:spLocks noGrp="1"/>
          </p:cNvSpPr>
          <p:nvPr>
            <p:ph type="sldNum" sz="quarter" idx="4294967295"/>
          </p:nvPr>
        </p:nvSpPr>
        <p:spPr>
          <a:xfrm>
            <a:off x="7010400" y="638175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52699D3-9583-6B4B-A725-E6C8631F22A5}" type="slidenum">
              <a:rPr lang="en-US" altLang="x-none" sz="1400">
                <a:latin typeface="Arial Black" charset="0"/>
              </a:rPr>
              <a:pPr eaLnBrk="1" hangingPunct="1"/>
              <a:t>2</a:t>
            </a:fld>
            <a:endParaRPr lang="en-US" altLang="x-none" sz="1400">
              <a:latin typeface="Arial Black" charset="0"/>
            </a:endParaRPr>
          </a:p>
        </p:txBody>
      </p:sp>
    </p:spTree>
    <p:extLst>
      <p:ext uri="{BB962C8B-B14F-4D97-AF65-F5344CB8AC3E}">
        <p14:creationId xmlns:p14="http://schemas.microsoft.com/office/powerpoint/2010/main" val="1661304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x-none">
                <a:ea typeface="ＭＳ Ｐゴシック" charset="-128"/>
              </a:rPr>
              <a:t>JUnit Annotations</a:t>
            </a:r>
          </a:p>
        </p:txBody>
      </p:sp>
      <p:sp>
        <p:nvSpPr>
          <p:cNvPr id="2150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89C9E06-4B58-674D-BE72-7BC360A83CFB}" type="slidenum">
              <a:rPr lang="en-US" altLang="x-none" sz="1400">
                <a:latin typeface="Arial Black" charset="0"/>
              </a:rPr>
              <a:pPr eaLnBrk="1" hangingPunct="1"/>
              <a:t>20</a:t>
            </a:fld>
            <a:endParaRPr lang="en-US" altLang="x-none" sz="1400">
              <a:latin typeface="Arial Black" charset="0"/>
            </a:endParaRPr>
          </a:p>
        </p:txBody>
      </p:sp>
      <p:pic>
        <p:nvPicPr>
          <p:cNvPr id="21507" name="Picture 5" descr="Screen Shot 2016-09-22 at 16.58.2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124075"/>
            <a:ext cx="9144000"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5409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620713"/>
            <a:ext cx="7920037" cy="1025525"/>
          </a:xfrm>
        </p:spPr>
        <p:txBody>
          <a:bodyPr/>
          <a:lstStyle/>
          <a:p>
            <a:r>
              <a:rPr lang="en-US" altLang="x-none">
                <a:ea typeface="ＭＳ Ｐゴシック" charset="-128"/>
              </a:rPr>
              <a:t>JUnit Assertions</a:t>
            </a:r>
          </a:p>
        </p:txBody>
      </p:sp>
      <p:sp>
        <p:nvSpPr>
          <p:cNvPr id="22530"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E0C585A-A305-F340-AC56-DE753E7E99DD}" type="slidenum">
              <a:rPr lang="en-US" altLang="x-none" sz="1400">
                <a:latin typeface="Arial Black" charset="0"/>
              </a:rPr>
              <a:pPr eaLnBrk="1" hangingPunct="1"/>
              <a:t>21</a:t>
            </a:fld>
            <a:endParaRPr lang="en-US" altLang="x-none" sz="1400">
              <a:latin typeface="Arial Black" charset="0"/>
            </a:endParaRPr>
          </a:p>
        </p:txBody>
      </p:sp>
      <p:pic>
        <p:nvPicPr>
          <p:cNvPr id="22531" name="Picture 3" descr="Screen Shot 2016-09-22 at 16.58.4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00188"/>
            <a:ext cx="91440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423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98599-2B1D-CF42-A2C4-219B1022101E}"/>
              </a:ext>
            </a:extLst>
          </p:cNvPr>
          <p:cNvSpPr>
            <a:spLocks noGrp="1"/>
          </p:cNvSpPr>
          <p:nvPr>
            <p:ph type="title"/>
          </p:nvPr>
        </p:nvSpPr>
        <p:spPr/>
        <p:txBody>
          <a:bodyPr/>
          <a:lstStyle/>
          <a:p>
            <a:r>
              <a:rPr lang="sv-SE" dirty="0" err="1"/>
              <a:t>assertSame</a:t>
            </a:r>
            <a:r>
              <a:rPr lang="sv-SE" dirty="0"/>
              <a:t> / </a:t>
            </a:r>
            <a:r>
              <a:rPr lang="sv-SE" dirty="0" err="1"/>
              <a:t>assertEquals</a:t>
            </a:r>
            <a:endParaRPr lang="sv-SE" dirty="0"/>
          </a:p>
        </p:txBody>
      </p:sp>
      <p:sp>
        <p:nvSpPr>
          <p:cNvPr id="4" name="Content Placeholder 3">
            <a:extLst>
              <a:ext uri="{FF2B5EF4-FFF2-40B4-BE49-F238E27FC236}">
                <a16:creationId xmlns:a16="http://schemas.microsoft.com/office/drawing/2014/main" id="{13971064-12ED-4847-A348-2675EBBF7F5C}"/>
              </a:ext>
            </a:extLst>
          </p:cNvPr>
          <p:cNvSpPr>
            <a:spLocks noGrp="1"/>
          </p:cNvSpPr>
          <p:nvPr>
            <p:ph idx="1"/>
          </p:nvPr>
        </p:nvSpPr>
        <p:spPr/>
        <p:txBody>
          <a:bodyPr/>
          <a:lstStyle/>
          <a:p>
            <a:r>
              <a:rPr lang="sv-SE" dirty="0" err="1"/>
              <a:t>assertSame</a:t>
            </a:r>
            <a:r>
              <a:rPr lang="sv-SE" dirty="0"/>
              <a:t> </a:t>
            </a:r>
            <a:r>
              <a:rPr lang="sv-SE" dirty="0" err="1"/>
              <a:t>compares</a:t>
            </a:r>
            <a:r>
              <a:rPr lang="sv-SE" dirty="0"/>
              <a:t> </a:t>
            </a:r>
            <a:r>
              <a:rPr lang="sv-SE" dirty="0" err="1"/>
              <a:t>references</a:t>
            </a:r>
            <a:endParaRPr lang="sv-SE" dirty="0"/>
          </a:p>
          <a:p>
            <a:r>
              <a:rPr lang="sv-SE" dirty="0" err="1"/>
              <a:t>assertEquals</a:t>
            </a:r>
            <a:r>
              <a:rPr lang="sv-SE" dirty="0"/>
              <a:t> </a:t>
            </a:r>
            <a:r>
              <a:rPr lang="sv-SE" dirty="0" err="1"/>
              <a:t>runs</a:t>
            </a:r>
            <a:r>
              <a:rPr lang="sv-SE" dirty="0"/>
              <a:t> the </a:t>
            </a:r>
            <a:r>
              <a:rPr lang="sv-SE" dirty="0" err="1"/>
              <a:t>equals</a:t>
            </a:r>
            <a:r>
              <a:rPr lang="sv-SE" dirty="0"/>
              <a:t> </a:t>
            </a:r>
            <a:r>
              <a:rPr lang="sv-SE" dirty="0" err="1"/>
              <a:t>method</a:t>
            </a:r>
            <a:r>
              <a:rPr lang="sv-SE" dirty="0"/>
              <a:t> to </a:t>
            </a:r>
            <a:r>
              <a:rPr lang="sv-SE" dirty="0" err="1"/>
              <a:t>compare</a:t>
            </a:r>
            <a:endParaRPr lang="sv-SE" dirty="0"/>
          </a:p>
          <a:p>
            <a:pPr lvl="1"/>
            <a:r>
              <a:rPr lang="sv-SE" dirty="0" err="1"/>
              <a:t>Example</a:t>
            </a:r>
            <a:r>
              <a:rPr lang="sv-SE" dirty="0"/>
              <a:t>: </a:t>
            </a:r>
            <a:r>
              <a:rPr lang="sv-SE" dirty="0" err="1"/>
              <a:t>String.equals</a:t>
            </a:r>
            <a:endParaRPr lang="sv-SE" dirty="0"/>
          </a:p>
          <a:p>
            <a:pPr lvl="1"/>
            <a:r>
              <a:rPr lang="sv-SE" dirty="0">
                <a:hlinkClick r:id="rId2"/>
              </a:rPr>
              <a:t>https://docs.oracle.com/javase/9/docs/api/java/lang/String.html</a:t>
            </a:r>
            <a:endParaRPr lang="sv-SE" dirty="0"/>
          </a:p>
          <a:p>
            <a:r>
              <a:rPr lang="sv-SE" dirty="0"/>
              <a:t>If the </a:t>
            </a:r>
            <a:r>
              <a:rPr lang="sv-SE" dirty="0" err="1"/>
              <a:t>equals</a:t>
            </a:r>
            <a:r>
              <a:rPr lang="sv-SE" dirty="0"/>
              <a:t> </a:t>
            </a:r>
            <a:r>
              <a:rPr lang="sv-SE" dirty="0" err="1"/>
              <a:t>method</a:t>
            </a:r>
            <a:r>
              <a:rPr lang="sv-SE" dirty="0"/>
              <a:t> is not </a:t>
            </a:r>
            <a:r>
              <a:rPr lang="sv-SE" dirty="0" err="1"/>
              <a:t>overriden</a:t>
            </a:r>
            <a:r>
              <a:rPr lang="sv-SE" dirty="0"/>
              <a:t> in the </a:t>
            </a:r>
            <a:r>
              <a:rPr lang="sv-SE" dirty="0" err="1"/>
              <a:t>classes</a:t>
            </a:r>
            <a:r>
              <a:rPr lang="sv-SE" dirty="0"/>
              <a:t> </a:t>
            </a:r>
            <a:r>
              <a:rPr lang="sv-SE" dirty="0" err="1"/>
              <a:t>you</a:t>
            </a:r>
            <a:r>
              <a:rPr lang="sv-SE" dirty="0"/>
              <a:t> </a:t>
            </a:r>
            <a:r>
              <a:rPr lang="sv-SE" dirty="0" err="1"/>
              <a:t>wish</a:t>
            </a:r>
            <a:r>
              <a:rPr lang="sv-SE" dirty="0"/>
              <a:t> to </a:t>
            </a:r>
            <a:r>
              <a:rPr lang="sv-SE" dirty="0" err="1"/>
              <a:t>compare</a:t>
            </a:r>
            <a:r>
              <a:rPr lang="sv-SE" dirty="0"/>
              <a:t>, </a:t>
            </a:r>
            <a:r>
              <a:rPr lang="sv-SE" dirty="0" err="1"/>
              <a:t>then</a:t>
            </a:r>
            <a:r>
              <a:rPr lang="sv-SE" dirty="0"/>
              <a:t> </a:t>
            </a:r>
            <a:r>
              <a:rPr lang="sv-SE" dirty="0" err="1"/>
              <a:t>assertSame</a:t>
            </a:r>
            <a:r>
              <a:rPr lang="sv-SE" dirty="0"/>
              <a:t> and </a:t>
            </a:r>
            <a:r>
              <a:rPr lang="sv-SE" dirty="0" err="1"/>
              <a:t>assertEquals</a:t>
            </a:r>
            <a:r>
              <a:rPr lang="sv-SE" dirty="0"/>
              <a:t> </a:t>
            </a:r>
            <a:r>
              <a:rPr lang="sv-SE" dirty="0" err="1"/>
              <a:t>work</a:t>
            </a:r>
            <a:r>
              <a:rPr lang="sv-SE" dirty="0"/>
              <a:t> the same</a:t>
            </a:r>
          </a:p>
        </p:txBody>
      </p:sp>
      <p:sp>
        <p:nvSpPr>
          <p:cNvPr id="3" name="Slide Number Placeholder 2">
            <a:extLst>
              <a:ext uri="{FF2B5EF4-FFF2-40B4-BE49-F238E27FC236}">
                <a16:creationId xmlns:a16="http://schemas.microsoft.com/office/drawing/2014/main" id="{E55AE075-77E5-6F4D-B75A-E3B4471A266A}"/>
              </a:ext>
            </a:extLst>
          </p:cNvPr>
          <p:cNvSpPr>
            <a:spLocks noGrp="1"/>
          </p:cNvSpPr>
          <p:nvPr>
            <p:ph type="sldNum" sz="quarter" idx="10"/>
          </p:nvPr>
        </p:nvSpPr>
        <p:spPr/>
        <p:txBody>
          <a:bodyPr/>
          <a:lstStyle/>
          <a:p>
            <a:fld id="{AA857FAD-5835-874A-B858-0B7603C40C5E}" type="slidenum">
              <a:rPr lang="en-US" altLang="x-none" smtClean="0"/>
              <a:pPr/>
              <a:t>22</a:t>
            </a:fld>
            <a:endParaRPr lang="en-US" altLang="x-none"/>
          </a:p>
        </p:txBody>
      </p:sp>
    </p:spTree>
    <p:extLst>
      <p:ext uri="{BB962C8B-B14F-4D97-AF65-F5344CB8AC3E}">
        <p14:creationId xmlns:p14="http://schemas.microsoft.com/office/powerpoint/2010/main" val="842204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x-none">
                <a:ea typeface="ＭＳ Ｐゴシック" charset="-128"/>
              </a:rPr>
              <a:t>JUnit assertion methods</a:t>
            </a:r>
          </a:p>
        </p:txBody>
      </p:sp>
      <p:sp>
        <p:nvSpPr>
          <p:cNvPr id="23554"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7B4A9EE-FA94-424B-A7E6-240BEC3C6071}" type="slidenum">
              <a:rPr lang="en-US" altLang="x-none" sz="1400">
                <a:latin typeface="Arial Black" charset="0"/>
              </a:rPr>
              <a:pPr eaLnBrk="1" hangingPunct="1"/>
              <a:t>23</a:t>
            </a:fld>
            <a:endParaRPr lang="en-US" altLang="x-none" sz="1400">
              <a:latin typeface="Arial Black" charset="0"/>
            </a:endParaRPr>
          </a:p>
        </p:txBody>
      </p:sp>
      <p:sp>
        <p:nvSpPr>
          <p:cNvPr id="23555" name="Rectangle 3"/>
          <p:cNvSpPr>
            <a:spLocks noGrp="1" noChangeArrowheads="1"/>
          </p:cNvSpPr>
          <p:nvPr>
            <p:ph type="body" idx="4294967295"/>
          </p:nvPr>
        </p:nvSpPr>
        <p:spPr>
          <a:xfrm>
            <a:off x="720725" y="5476875"/>
            <a:ext cx="8604250" cy="400050"/>
          </a:xfrm>
        </p:spPr>
        <p:txBody>
          <a:bodyPr>
            <a:spAutoFit/>
          </a:bodyPr>
          <a:lstStyle/>
          <a:p>
            <a:r>
              <a:rPr lang="en-US" altLang="x-none" sz="2000">
                <a:ea typeface="ＭＳ Ｐゴシック" charset="-128"/>
              </a:rPr>
              <a:t>Can add a failure message: </a:t>
            </a:r>
            <a:r>
              <a:rPr lang="en-US" altLang="x-none" sz="1400">
                <a:latin typeface="Courier New" charset="0"/>
                <a:ea typeface="ＭＳ Ｐゴシック" charset="-128"/>
              </a:rPr>
              <a:t>assertNull(</a:t>
            </a:r>
            <a:r>
              <a:rPr lang="en-US" altLang="en-US" sz="1400">
                <a:latin typeface="Courier New" charset="0"/>
                <a:ea typeface="ＭＳ Ｐゴシック" charset="-128"/>
              </a:rPr>
              <a:t>“</a:t>
            </a:r>
            <a:r>
              <a:rPr lang="en-US" altLang="ja-JP" sz="1400">
                <a:latin typeface="Courier New" charset="0"/>
                <a:ea typeface="ＭＳ Ｐゴシック" charset="-128"/>
              </a:rPr>
              <a:t>Ptr isn</a:t>
            </a:r>
            <a:r>
              <a:rPr lang="en-US" altLang="en-US" sz="1400">
                <a:latin typeface="Courier New" charset="0"/>
                <a:ea typeface="ＭＳ Ｐゴシック" charset="-128"/>
              </a:rPr>
              <a:t>’</a:t>
            </a:r>
            <a:r>
              <a:rPr lang="en-US" altLang="ja-JP" sz="1400">
                <a:latin typeface="Courier New" charset="0"/>
                <a:ea typeface="ＭＳ Ｐゴシック" charset="-128"/>
              </a:rPr>
              <a:t>t null", value)</a:t>
            </a:r>
            <a:endParaRPr lang="en-US" altLang="x-none" sz="1400">
              <a:latin typeface="Courier New" charset="0"/>
              <a:ea typeface="ＭＳ Ｐゴシック" charset="-128"/>
            </a:endParaRPr>
          </a:p>
        </p:txBody>
      </p:sp>
      <p:graphicFrame>
        <p:nvGraphicFramePr>
          <p:cNvPr id="522244" name="Group 4"/>
          <p:cNvGraphicFramePr>
            <a:graphicFrameLocks noGrp="1"/>
          </p:cNvGraphicFramePr>
          <p:nvPr/>
        </p:nvGraphicFramePr>
        <p:xfrm>
          <a:off x="728663" y="2171700"/>
          <a:ext cx="7786687" cy="3195638"/>
        </p:xfrm>
        <a:graphic>
          <a:graphicData uri="http://schemas.openxmlformats.org/drawingml/2006/table">
            <a:tbl>
              <a:tblPr/>
              <a:tblGrid>
                <a:gridCol w="3778250">
                  <a:extLst>
                    <a:ext uri="{9D8B030D-6E8A-4147-A177-3AD203B41FA5}">
                      <a16:colId xmlns:a16="http://schemas.microsoft.com/office/drawing/2014/main" val="20000"/>
                    </a:ext>
                  </a:extLst>
                </a:gridCol>
                <a:gridCol w="4008437">
                  <a:extLst>
                    <a:ext uri="{9D8B030D-6E8A-4147-A177-3AD203B41FA5}">
                      <a16:colId xmlns:a16="http://schemas.microsoft.com/office/drawing/2014/main" val="20001"/>
                    </a:ext>
                  </a:extLst>
                </a:gridCol>
              </a:tblGrid>
              <a:tr h="477838">
                <a:tc gridSpan="2">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0"/>
                        </a:spcBef>
                        <a:spcAft>
                          <a:spcPct val="0"/>
                        </a:spcAft>
                        <a:buClr>
                          <a:srgbClr val="39275B"/>
                        </a:buClr>
                        <a:buSzPct val="100000"/>
                        <a:buFontTx/>
                        <a:buNone/>
                        <a:tabLst/>
                      </a:pPr>
                      <a:r>
                        <a:rPr kumimoji="0" lang="en-US" altLang="x-none" sz="2500" b="0" i="0" u="none" strike="noStrike" cap="none" normalizeH="0" baseline="0">
                          <a:ln>
                            <a:noFill/>
                          </a:ln>
                          <a:solidFill>
                            <a:srgbClr val="262626"/>
                          </a:solidFill>
                          <a:effectLst/>
                          <a:latin typeface="Arial" charset="0"/>
                          <a:ea typeface="ＭＳ Ｐゴシック" charset="-128"/>
                        </a:rPr>
                        <a:t>…causes the current test to fail…</a:t>
                      </a:r>
                    </a:p>
                  </a:txBody>
                  <a:tcPr marL="91433" marR="91433" marT="45743" marB="4574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339725">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x-none" sz="1500" b="1" i="0" u="none" strike="noStrike" cap="none" normalizeH="0" baseline="0">
                          <a:ln>
                            <a:noFill/>
                          </a:ln>
                          <a:solidFill>
                            <a:srgbClr val="262626"/>
                          </a:solidFill>
                          <a:effectLst/>
                          <a:latin typeface="Courier New" charset="0"/>
                          <a:ea typeface="ＭＳ Ｐゴシック" charset="-128"/>
                        </a:rPr>
                        <a:t>fail()</a:t>
                      </a:r>
                      <a:endParaRPr kumimoji="0" lang="en-US" altLang="x-none" sz="2200" b="1" i="0" u="none" strike="noStrike" cap="none" normalizeH="0" baseline="0">
                        <a:ln>
                          <a:noFill/>
                        </a:ln>
                        <a:solidFill>
                          <a:srgbClr val="262626"/>
                        </a:solidFill>
                        <a:effectLst/>
                        <a:latin typeface="Courier New" charset="0"/>
                        <a:ea typeface="ＭＳ Ｐゴシック" charset="-128"/>
                      </a:endParaRPr>
                    </a:p>
                  </a:txBody>
                  <a:tcPr marL="91433" marR="91433" marT="45743" marB="4574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x-none" sz="1500" b="1" i="0" u="none" strike="noStrike" cap="none" normalizeH="0" baseline="0">
                          <a:ln>
                            <a:noFill/>
                          </a:ln>
                          <a:solidFill>
                            <a:srgbClr val="262626"/>
                          </a:solidFill>
                          <a:effectLst/>
                          <a:latin typeface="Courier New" charset="0"/>
                          <a:ea typeface="ＭＳ Ｐゴシック" charset="-128"/>
                        </a:rPr>
                        <a:t>immediately</a:t>
                      </a:r>
                    </a:p>
                  </a:txBody>
                  <a:tcPr marL="91433" marR="91433" marT="45743" marB="4574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9725">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x-none" sz="1500" b="1" i="0" u="none" strike="noStrike" cap="none" normalizeH="0" baseline="0">
                          <a:ln>
                            <a:noFill/>
                          </a:ln>
                          <a:solidFill>
                            <a:srgbClr val="262626"/>
                          </a:solidFill>
                          <a:effectLst/>
                          <a:latin typeface="Courier New" charset="0"/>
                          <a:ea typeface="ＭＳ Ｐゴシック" charset="-128"/>
                        </a:rPr>
                        <a:t>assertTrue(test)</a:t>
                      </a:r>
                      <a:endParaRPr kumimoji="0" lang="en-US" altLang="x-none" sz="2200" b="1" i="0" u="none" strike="noStrike" cap="none" normalizeH="0" baseline="0">
                        <a:ln>
                          <a:noFill/>
                        </a:ln>
                        <a:solidFill>
                          <a:srgbClr val="262626"/>
                        </a:solidFill>
                        <a:effectLst/>
                        <a:latin typeface="Courier New" charset="0"/>
                        <a:ea typeface="ＭＳ Ｐゴシック" charset="-128"/>
                      </a:endParaRPr>
                    </a:p>
                  </a:txBody>
                  <a:tcPr marL="91433" marR="91433" marT="45743" marB="4574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x-none" sz="1500" b="1" i="0" u="none" strike="noStrike" cap="none" normalizeH="0" baseline="0">
                          <a:ln>
                            <a:noFill/>
                          </a:ln>
                          <a:solidFill>
                            <a:srgbClr val="262626"/>
                          </a:solidFill>
                          <a:effectLst/>
                          <a:latin typeface="Courier New" charset="0"/>
                          <a:ea typeface="ＭＳ Ｐゴシック" charset="-128"/>
                        </a:rPr>
                        <a:t>if test is false</a:t>
                      </a:r>
                      <a:endParaRPr kumimoji="0" lang="en-US" altLang="x-none" sz="2200" b="1" i="0" u="none" strike="noStrike" cap="none" normalizeH="0" baseline="0">
                        <a:ln>
                          <a:noFill/>
                        </a:ln>
                        <a:solidFill>
                          <a:srgbClr val="262626"/>
                        </a:solidFill>
                        <a:effectLst/>
                        <a:latin typeface="Courier New" charset="0"/>
                        <a:ea typeface="ＭＳ Ｐゴシック" charset="-128"/>
                      </a:endParaRPr>
                    </a:p>
                  </a:txBody>
                  <a:tcPr marL="91433" marR="91433" marT="45743" marB="4574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9725">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x-none" sz="1500" b="1" i="0" u="none" strike="noStrike" cap="none" normalizeH="0" baseline="0">
                          <a:ln>
                            <a:noFill/>
                          </a:ln>
                          <a:solidFill>
                            <a:srgbClr val="262626"/>
                          </a:solidFill>
                          <a:effectLst/>
                          <a:latin typeface="Courier New" charset="0"/>
                          <a:ea typeface="ＭＳ Ｐゴシック" charset="-128"/>
                        </a:rPr>
                        <a:t>assertFalse(test)</a:t>
                      </a:r>
                      <a:endParaRPr kumimoji="0" lang="en-US" altLang="x-none" sz="2200" b="1" i="0" u="none" strike="noStrike" cap="none" normalizeH="0" baseline="0">
                        <a:ln>
                          <a:noFill/>
                        </a:ln>
                        <a:solidFill>
                          <a:srgbClr val="262626"/>
                        </a:solidFill>
                        <a:effectLst/>
                        <a:latin typeface="Courier New" charset="0"/>
                        <a:ea typeface="ＭＳ Ｐゴシック" charset="-128"/>
                      </a:endParaRPr>
                    </a:p>
                  </a:txBody>
                  <a:tcPr marL="91433" marR="91433" marT="45743" marB="4574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x-none" sz="1500" b="1" i="0" u="none" strike="noStrike" cap="none" normalizeH="0" baseline="0">
                          <a:ln>
                            <a:noFill/>
                          </a:ln>
                          <a:solidFill>
                            <a:srgbClr val="262626"/>
                          </a:solidFill>
                          <a:effectLst/>
                          <a:latin typeface="Courier New" charset="0"/>
                          <a:ea typeface="ＭＳ Ｐゴシック" charset="-128"/>
                        </a:rPr>
                        <a:t>if test is true</a:t>
                      </a:r>
                      <a:endParaRPr kumimoji="0" lang="en-US" altLang="x-none" sz="2200" b="1" i="0" u="none" strike="noStrike" cap="none" normalizeH="0" baseline="0">
                        <a:ln>
                          <a:noFill/>
                        </a:ln>
                        <a:solidFill>
                          <a:srgbClr val="262626"/>
                        </a:solidFill>
                        <a:effectLst/>
                        <a:latin typeface="Courier New" charset="0"/>
                        <a:ea typeface="ＭＳ Ｐゴシック" charset="-128"/>
                      </a:endParaRPr>
                    </a:p>
                  </a:txBody>
                  <a:tcPr marL="91433" marR="91433" marT="45743" marB="4574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9725">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x-none" sz="1500" b="1" i="0" u="none" strike="noStrike" cap="none" normalizeH="0" baseline="0">
                          <a:ln>
                            <a:noFill/>
                          </a:ln>
                          <a:solidFill>
                            <a:srgbClr val="262626"/>
                          </a:solidFill>
                          <a:effectLst/>
                          <a:latin typeface="Courier New" charset="0"/>
                          <a:ea typeface="ＭＳ Ｐゴシック" charset="-128"/>
                        </a:rPr>
                        <a:t>assertEquals(expected, actual)</a:t>
                      </a:r>
                      <a:endParaRPr kumimoji="0" lang="en-US" altLang="x-none" sz="2200" b="1" i="0" u="none" strike="noStrike" cap="none" normalizeH="0" baseline="0">
                        <a:ln>
                          <a:noFill/>
                        </a:ln>
                        <a:solidFill>
                          <a:srgbClr val="262626"/>
                        </a:solidFill>
                        <a:effectLst/>
                        <a:latin typeface="Courier New" charset="0"/>
                        <a:ea typeface="ＭＳ Ｐゴシック" charset="-128"/>
                      </a:endParaRPr>
                    </a:p>
                  </a:txBody>
                  <a:tcPr marL="91433" marR="91433" marT="45743" marB="4574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x-none" sz="1500" b="1" i="0" u="none" strike="noStrike" cap="none" normalizeH="0" baseline="0">
                          <a:ln>
                            <a:noFill/>
                          </a:ln>
                          <a:solidFill>
                            <a:srgbClr val="262626"/>
                          </a:solidFill>
                          <a:effectLst/>
                          <a:latin typeface="Courier New" charset="0"/>
                          <a:ea typeface="ＭＳ Ｐゴシック" charset="-128"/>
                        </a:rPr>
                        <a:t>if expected does not equal actual</a:t>
                      </a:r>
                    </a:p>
                  </a:txBody>
                  <a:tcPr marL="91433" marR="91433" marT="45743" marB="4574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9725">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x-none" sz="1500" b="1" i="0" u="none" strike="noStrike" cap="none" normalizeH="0" baseline="0">
                          <a:ln>
                            <a:noFill/>
                          </a:ln>
                          <a:solidFill>
                            <a:srgbClr val="262626"/>
                          </a:solidFill>
                          <a:effectLst/>
                          <a:latin typeface="Courier New" charset="0"/>
                          <a:ea typeface="ＭＳ Ｐゴシック" charset="-128"/>
                        </a:rPr>
                        <a:t>assertSame(expected, actual)</a:t>
                      </a:r>
                      <a:endParaRPr kumimoji="0" lang="en-US" altLang="x-none" sz="2200" b="1" i="0" u="none" strike="noStrike" cap="none" normalizeH="0" baseline="0">
                        <a:ln>
                          <a:noFill/>
                        </a:ln>
                        <a:solidFill>
                          <a:srgbClr val="262626"/>
                        </a:solidFill>
                        <a:effectLst/>
                        <a:latin typeface="Courier New" charset="0"/>
                        <a:ea typeface="ＭＳ Ｐゴシック" charset="-128"/>
                      </a:endParaRPr>
                    </a:p>
                  </a:txBody>
                  <a:tcPr marL="91433" marR="91433" marT="45743" marB="4574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x-none" sz="1500" b="1" i="0" u="none" strike="noStrike" cap="none" normalizeH="0" baseline="0">
                          <a:ln>
                            <a:noFill/>
                          </a:ln>
                          <a:solidFill>
                            <a:srgbClr val="262626"/>
                          </a:solidFill>
                          <a:effectLst/>
                          <a:latin typeface="Courier New" charset="0"/>
                          <a:ea typeface="ＭＳ Ｐゴシック" charset="-128"/>
                        </a:rPr>
                        <a:t>if expected != actual</a:t>
                      </a:r>
                    </a:p>
                  </a:txBody>
                  <a:tcPr marL="91433" marR="91433" marT="45743" marB="4574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x-none" sz="1500" b="1" i="0" u="none" strike="noStrike" cap="none" normalizeH="0" baseline="0">
                          <a:ln>
                            <a:noFill/>
                          </a:ln>
                          <a:solidFill>
                            <a:srgbClr val="262626"/>
                          </a:solidFill>
                          <a:effectLst/>
                          <a:latin typeface="Courier New" charset="0"/>
                          <a:ea typeface="ＭＳ Ｐゴシック" charset="-128"/>
                        </a:rPr>
                        <a:t>assertNotSame(expected, actual)</a:t>
                      </a:r>
                    </a:p>
                  </a:txBody>
                  <a:tcPr marL="91433" marR="91433" marT="45743" marB="4574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x-none" sz="1500" b="1" i="0" u="none" strike="noStrike" cap="none" normalizeH="0" baseline="0">
                          <a:ln>
                            <a:noFill/>
                          </a:ln>
                          <a:solidFill>
                            <a:srgbClr val="262626"/>
                          </a:solidFill>
                          <a:effectLst/>
                          <a:latin typeface="Courier New" charset="0"/>
                          <a:ea typeface="ＭＳ Ｐゴシック" charset="-128"/>
                        </a:rPr>
                        <a:t>if expected == actual</a:t>
                      </a:r>
                    </a:p>
                  </a:txBody>
                  <a:tcPr marL="91433" marR="91433" marT="45743" marB="4574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x-none" sz="1500" b="1" i="0" u="none" strike="noStrike" cap="none" normalizeH="0" baseline="0">
                          <a:ln>
                            <a:noFill/>
                          </a:ln>
                          <a:solidFill>
                            <a:srgbClr val="262626"/>
                          </a:solidFill>
                          <a:effectLst/>
                          <a:latin typeface="Courier New" charset="0"/>
                          <a:ea typeface="ＭＳ Ｐゴシック" charset="-128"/>
                        </a:rPr>
                        <a:t>assertNull(value)</a:t>
                      </a:r>
                    </a:p>
                  </a:txBody>
                  <a:tcPr marL="91433" marR="91433" marT="45743" marB="4574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x-none" sz="1500" b="1" i="0" u="none" strike="noStrike" cap="none" normalizeH="0" baseline="0">
                          <a:ln>
                            <a:noFill/>
                          </a:ln>
                          <a:solidFill>
                            <a:srgbClr val="262626"/>
                          </a:solidFill>
                          <a:effectLst/>
                          <a:latin typeface="Courier New" charset="0"/>
                          <a:ea typeface="ＭＳ Ｐゴシック" charset="-128"/>
                        </a:rPr>
                        <a:t>if value is not null</a:t>
                      </a:r>
                    </a:p>
                  </a:txBody>
                  <a:tcPr marL="91433" marR="91433" marT="45743" marB="4574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x-none" sz="1500" b="1" i="0" u="none" strike="noStrike" cap="none" normalizeH="0" baseline="0">
                          <a:ln>
                            <a:noFill/>
                          </a:ln>
                          <a:solidFill>
                            <a:srgbClr val="262626"/>
                          </a:solidFill>
                          <a:effectLst/>
                          <a:latin typeface="Courier New" charset="0"/>
                          <a:ea typeface="ＭＳ Ｐゴシック" charset="-128"/>
                        </a:rPr>
                        <a:t>assertNotNull(value)</a:t>
                      </a:r>
                    </a:p>
                  </a:txBody>
                  <a:tcPr marL="91433" marR="91433" marT="45743" marB="4574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x-none" sz="1500" b="1" i="0" u="none" strike="noStrike" cap="none" normalizeH="0" baseline="0">
                          <a:ln>
                            <a:noFill/>
                          </a:ln>
                          <a:solidFill>
                            <a:srgbClr val="262626"/>
                          </a:solidFill>
                          <a:effectLst/>
                          <a:latin typeface="Courier New" charset="0"/>
                          <a:ea typeface="ＭＳ Ｐゴシック" charset="-128"/>
                        </a:rPr>
                        <a:t>if value is null</a:t>
                      </a:r>
                    </a:p>
                  </a:txBody>
                  <a:tcPr marL="91433" marR="91433" marT="45743" marB="4574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614885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A3F5-4FAA-9E46-804B-6F58D6E78048}"/>
              </a:ext>
            </a:extLst>
          </p:cNvPr>
          <p:cNvSpPr>
            <a:spLocks noGrp="1"/>
          </p:cNvSpPr>
          <p:nvPr>
            <p:ph type="title"/>
          </p:nvPr>
        </p:nvSpPr>
        <p:spPr/>
        <p:txBody>
          <a:bodyPr/>
          <a:lstStyle/>
          <a:p>
            <a:r>
              <a:rPr lang="sv-SE" dirty="0" err="1"/>
              <a:t>Complete</a:t>
            </a:r>
            <a:r>
              <a:rPr lang="sv-SE" dirty="0"/>
              <a:t> list </a:t>
            </a:r>
            <a:r>
              <a:rPr lang="sv-SE" dirty="0" err="1"/>
              <a:t>of</a:t>
            </a:r>
            <a:r>
              <a:rPr lang="sv-SE" dirty="0"/>
              <a:t> </a:t>
            </a:r>
            <a:r>
              <a:rPr lang="sv-SE" dirty="0" err="1"/>
              <a:t>Assert</a:t>
            </a:r>
            <a:endParaRPr lang="sv-SE" dirty="0"/>
          </a:p>
        </p:txBody>
      </p:sp>
      <p:sp>
        <p:nvSpPr>
          <p:cNvPr id="4" name="Content Placeholder 3">
            <a:extLst>
              <a:ext uri="{FF2B5EF4-FFF2-40B4-BE49-F238E27FC236}">
                <a16:creationId xmlns:a16="http://schemas.microsoft.com/office/drawing/2014/main" id="{BA01B22C-87FA-1F43-964B-0E9519CF3962}"/>
              </a:ext>
            </a:extLst>
          </p:cNvPr>
          <p:cNvSpPr>
            <a:spLocks noGrp="1"/>
          </p:cNvSpPr>
          <p:nvPr>
            <p:ph idx="1"/>
          </p:nvPr>
        </p:nvSpPr>
        <p:spPr/>
        <p:txBody>
          <a:bodyPr/>
          <a:lstStyle/>
          <a:p>
            <a:r>
              <a:rPr lang="sv-SE" dirty="0" err="1"/>
              <a:t>There</a:t>
            </a:r>
            <a:r>
              <a:rPr lang="sv-SE" dirty="0"/>
              <a:t> </a:t>
            </a:r>
            <a:r>
              <a:rPr lang="sv-SE" dirty="0" err="1"/>
              <a:t>are</a:t>
            </a:r>
            <a:r>
              <a:rPr lang="sv-SE" dirty="0"/>
              <a:t> </a:t>
            </a:r>
            <a:r>
              <a:rPr lang="sv-SE" dirty="0" err="1"/>
              <a:t>several</a:t>
            </a:r>
            <a:r>
              <a:rPr lang="sv-SE" dirty="0"/>
              <a:t> variants for </a:t>
            </a:r>
            <a:r>
              <a:rPr lang="sv-SE" dirty="0" err="1"/>
              <a:t>each</a:t>
            </a:r>
            <a:r>
              <a:rPr lang="sv-SE" dirty="0"/>
              <a:t> </a:t>
            </a:r>
            <a:r>
              <a:rPr lang="sv-SE" dirty="0" err="1"/>
              <a:t>assert</a:t>
            </a:r>
            <a:endParaRPr lang="sv-SE" dirty="0"/>
          </a:p>
          <a:p>
            <a:r>
              <a:rPr lang="sv-SE" dirty="0">
                <a:hlinkClick r:id="rId2"/>
              </a:rPr>
              <a:t>http://junit.sourceforge.net/javadoc/org/junit/Assert.html</a:t>
            </a:r>
            <a:endParaRPr lang="sv-SE" dirty="0"/>
          </a:p>
        </p:txBody>
      </p:sp>
      <p:sp>
        <p:nvSpPr>
          <p:cNvPr id="3" name="Slide Number Placeholder 2">
            <a:extLst>
              <a:ext uri="{FF2B5EF4-FFF2-40B4-BE49-F238E27FC236}">
                <a16:creationId xmlns:a16="http://schemas.microsoft.com/office/drawing/2014/main" id="{43437366-8074-B24F-B3CE-97CA121DAC99}"/>
              </a:ext>
            </a:extLst>
          </p:cNvPr>
          <p:cNvSpPr>
            <a:spLocks noGrp="1"/>
          </p:cNvSpPr>
          <p:nvPr>
            <p:ph type="sldNum" sz="quarter" idx="10"/>
          </p:nvPr>
        </p:nvSpPr>
        <p:spPr/>
        <p:txBody>
          <a:bodyPr/>
          <a:lstStyle/>
          <a:p>
            <a:fld id="{AA857FAD-5835-874A-B858-0B7603C40C5E}" type="slidenum">
              <a:rPr lang="en-US" altLang="x-none" smtClean="0"/>
              <a:pPr/>
              <a:t>24</a:t>
            </a:fld>
            <a:endParaRPr lang="en-US" altLang="x-none"/>
          </a:p>
        </p:txBody>
      </p:sp>
    </p:spTree>
    <p:extLst>
      <p:ext uri="{BB962C8B-B14F-4D97-AF65-F5344CB8AC3E}">
        <p14:creationId xmlns:p14="http://schemas.microsoft.com/office/powerpoint/2010/main" val="1404482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x-none">
                <a:ea typeface="ＭＳ Ｐゴシック" charset="-128"/>
              </a:rPr>
              <a:t>A few general hints</a:t>
            </a:r>
          </a:p>
        </p:txBody>
      </p:sp>
      <p:sp>
        <p:nvSpPr>
          <p:cNvPr id="24578" name="Rectangle 3"/>
          <p:cNvSpPr>
            <a:spLocks noGrp="1" noChangeArrowheads="1"/>
          </p:cNvSpPr>
          <p:nvPr>
            <p:ph idx="1"/>
          </p:nvPr>
        </p:nvSpPr>
        <p:spPr/>
        <p:txBody>
          <a:bodyPr/>
          <a:lstStyle/>
          <a:p>
            <a:r>
              <a:rPr lang="en-US" altLang="x-none">
                <a:ea typeface="ＭＳ Ｐゴシック" charset="-128"/>
              </a:rPr>
              <a:t>Test one thing at a time per test method</a:t>
            </a:r>
          </a:p>
          <a:p>
            <a:pPr lvl="1"/>
            <a:r>
              <a:rPr lang="en-US" altLang="x-none">
                <a:ea typeface="ＭＳ Ｐゴシック" charset="-128"/>
              </a:rPr>
              <a:t>10 small tests are much better than one large test</a:t>
            </a:r>
          </a:p>
          <a:p>
            <a:r>
              <a:rPr lang="en-US" altLang="x-none">
                <a:ea typeface="ＭＳ Ｐゴシック" charset="-128"/>
              </a:rPr>
              <a:t>Be stingy with </a:t>
            </a:r>
            <a:r>
              <a:rPr lang="en-US" altLang="x-none">
                <a:latin typeface="Courier New" charset="0"/>
                <a:ea typeface="ＭＳ Ｐゴシック" charset="-128"/>
              </a:rPr>
              <a:t>assert</a:t>
            </a:r>
            <a:r>
              <a:rPr lang="en-US" altLang="x-none">
                <a:ea typeface="ＭＳ Ｐゴシック" charset="-128"/>
              </a:rPr>
              <a:t> statements</a:t>
            </a:r>
          </a:p>
          <a:p>
            <a:pPr lvl="1"/>
            <a:r>
              <a:rPr lang="en-US" altLang="x-none">
                <a:ea typeface="ＭＳ Ｐゴシック" charset="-128"/>
              </a:rPr>
              <a:t>The first </a:t>
            </a:r>
            <a:r>
              <a:rPr lang="en-US" altLang="x-none" sz="2500">
                <a:latin typeface="Courier New" charset="0"/>
                <a:ea typeface="ＭＳ Ｐゴシック" charset="-128"/>
              </a:rPr>
              <a:t>assert</a:t>
            </a:r>
            <a:r>
              <a:rPr lang="en-US" altLang="x-none" sz="2500">
                <a:ea typeface="ＭＳ Ｐゴシック" charset="-128"/>
              </a:rPr>
              <a:t> </a:t>
            </a:r>
            <a:r>
              <a:rPr lang="en-US" altLang="x-none">
                <a:ea typeface="ＭＳ Ｐゴシック" charset="-128"/>
              </a:rPr>
              <a:t>that fails stops the test – provides no information about whether a later assertion would have failed</a:t>
            </a:r>
          </a:p>
          <a:p>
            <a:r>
              <a:rPr lang="en-US" altLang="x-none">
                <a:ea typeface="ＭＳ Ｐゴシック" charset="-128"/>
              </a:rPr>
              <a:t>Be stingy with logic</a:t>
            </a:r>
          </a:p>
          <a:p>
            <a:pPr lvl="1"/>
            <a:r>
              <a:rPr lang="en-US" altLang="x-none">
                <a:ea typeface="ＭＳ Ｐゴシック" charset="-128"/>
              </a:rPr>
              <a:t>Avoid </a:t>
            </a:r>
            <a:r>
              <a:rPr lang="en-US" altLang="x-none">
                <a:latin typeface="Courier New" charset="0"/>
                <a:ea typeface="ＭＳ Ｐゴシック" charset="-128"/>
              </a:rPr>
              <a:t>try/catch</a:t>
            </a:r>
            <a:r>
              <a:rPr lang="en-US" altLang="x-none">
                <a:ea typeface="ＭＳ Ｐゴシック" charset="-128"/>
              </a:rPr>
              <a:t> – if it</a:t>
            </a:r>
            <a:r>
              <a:rPr lang="en-US" altLang="en-US">
                <a:ea typeface="ＭＳ Ｐゴシック" charset="-128"/>
              </a:rPr>
              <a:t>’</a:t>
            </a:r>
            <a:r>
              <a:rPr lang="en-US" altLang="x-none">
                <a:ea typeface="ＭＳ Ｐゴシック" charset="-128"/>
              </a:rPr>
              <a:t>s supposed to throw an exception, use </a:t>
            </a:r>
            <a:r>
              <a:rPr lang="en-US" altLang="x-none">
                <a:latin typeface="Courier New" charset="0"/>
                <a:ea typeface="ＭＳ Ｐゴシック" charset="-128"/>
              </a:rPr>
              <a:t>expected=</a:t>
            </a:r>
            <a:r>
              <a:rPr lang="en-US" altLang="x-none">
                <a:ea typeface="ＭＳ Ｐゴシック" charset="-128"/>
              </a:rPr>
              <a:t> ... if not, let JUnit catch it</a:t>
            </a:r>
          </a:p>
          <a:p>
            <a:pPr lvl="2"/>
            <a:endParaRPr lang="en-US" altLang="x-none">
              <a:ea typeface="ＭＳ Ｐゴシック" charset="-128"/>
            </a:endParaRPr>
          </a:p>
        </p:txBody>
      </p:sp>
      <p:sp>
        <p:nvSpPr>
          <p:cNvPr id="24579"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7199216-6402-8048-A692-2ABB59FFFA5F}" type="slidenum">
              <a:rPr lang="en-US" altLang="x-none" sz="1300">
                <a:solidFill>
                  <a:srgbClr val="FFFFFF"/>
                </a:solidFill>
                <a:latin typeface="Tw Cen MT" charset="0"/>
              </a:rPr>
              <a:pPr eaLnBrk="1" hangingPunct="1"/>
              <a:t>25</a:t>
            </a:fld>
            <a:endParaRPr lang="en-US" altLang="x-none" sz="1300">
              <a:solidFill>
                <a:srgbClr val="FFFFFF"/>
              </a:solidFill>
              <a:latin typeface="Tw Cen MT" charset="0"/>
            </a:endParaRPr>
          </a:p>
        </p:txBody>
      </p:sp>
    </p:spTree>
    <p:extLst>
      <p:ext uri="{BB962C8B-B14F-4D97-AF65-F5344CB8AC3E}">
        <p14:creationId xmlns:p14="http://schemas.microsoft.com/office/powerpoint/2010/main" val="3427886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x-none">
                <a:ea typeface="ＭＳ Ｐゴシック" charset="-128"/>
              </a:rPr>
              <a:t>Test case dangers</a:t>
            </a:r>
          </a:p>
        </p:txBody>
      </p:sp>
      <p:sp>
        <p:nvSpPr>
          <p:cNvPr id="25602" name="Rectangle 3"/>
          <p:cNvSpPr>
            <a:spLocks noGrp="1" noChangeArrowheads="1"/>
          </p:cNvSpPr>
          <p:nvPr>
            <p:ph idx="1"/>
          </p:nvPr>
        </p:nvSpPr>
        <p:spPr/>
        <p:txBody>
          <a:bodyPr/>
          <a:lstStyle/>
          <a:p>
            <a:r>
              <a:rPr lang="en-US" altLang="x-none">
                <a:ea typeface="ＭＳ Ｐゴシック" charset="-128"/>
              </a:rPr>
              <a:t>Dependent test order</a:t>
            </a:r>
          </a:p>
          <a:p>
            <a:pPr lvl="1"/>
            <a:r>
              <a:rPr lang="en-US" altLang="x-none">
                <a:ea typeface="ＭＳ Ｐゴシック" charset="-128"/>
              </a:rPr>
              <a:t>If running Test A before Test B gives different results from running Test B then Test A, then something is likely confusing and should be made explicit</a:t>
            </a:r>
          </a:p>
        </p:txBody>
      </p:sp>
      <p:sp>
        <p:nvSpPr>
          <p:cNvPr id="25603"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AE6A301-D4F7-8644-8CFB-6C082D3527E0}" type="slidenum">
              <a:rPr lang="en-US" altLang="x-none" sz="1300">
                <a:solidFill>
                  <a:srgbClr val="FFFFFF"/>
                </a:solidFill>
                <a:latin typeface="Tw Cen MT" charset="0"/>
              </a:rPr>
              <a:pPr eaLnBrk="1" hangingPunct="1"/>
              <a:t>26</a:t>
            </a:fld>
            <a:endParaRPr lang="en-US" altLang="x-none" sz="1300">
              <a:solidFill>
                <a:srgbClr val="FFFFFF"/>
              </a:solidFill>
              <a:latin typeface="Tw Cen MT" charset="0"/>
            </a:endParaRPr>
          </a:p>
        </p:txBody>
      </p:sp>
    </p:spTree>
    <p:extLst>
      <p:ext uri="{BB962C8B-B14F-4D97-AF65-F5344CB8AC3E}">
        <p14:creationId xmlns:p14="http://schemas.microsoft.com/office/powerpoint/2010/main" val="2163539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x-none">
                <a:ea typeface="ＭＳ Ｐゴシック" charset="-128"/>
              </a:rPr>
              <a:t>JUnit and exceptions</a:t>
            </a:r>
          </a:p>
        </p:txBody>
      </p:sp>
      <p:sp>
        <p:nvSpPr>
          <p:cNvPr id="32771" name="Content Placeholder 6"/>
          <p:cNvSpPr>
            <a:spLocks noGrp="1"/>
          </p:cNvSpPr>
          <p:nvPr>
            <p:ph idx="1"/>
          </p:nvPr>
        </p:nvSpPr>
        <p:spPr/>
        <p:txBody>
          <a:bodyPr/>
          <a:lstStyle/>
          <a:p>
            <a:pPr>
              <a:defRPr/>
            </a:pPr>
            <a:r>
              <a:rPr lang="en-US" dirty="0"/>
              <a:t>Testing for exceptions</a:t>
            </a:r>
            <a:br>
              <a:rPr lang="en-US" dirty="0"/>
            </a:br>
            <a:r>
              <a:rPr lang="en-US" sz="1800" dirty="0">
                <a:latin typeface="Courier New" pitchFamily="49" charset="0"/>
                <a:cs typeface="Courier New" pitchFamily="49" charset="0"/>
              </a:rPr>
              <a:t>@Test(expected = </a:t>
            </a:r>
            <a:r>
              <a:rPr lang="en-US" sz="1800" dirty="0" err="1">
                <a:latin typeface="Courier New" pitchFamily="49" charset="0"/>
                <a:cs typeface="Courier New" pitchFamily="49" charset="0"/>
              </a:rPr>
              <a:t>ArrayIndexOutOfBoundsException.class</a:t>
            </a:r>
            <a:r>
              <a:rPr lang="en-US" sz="1800" dirty="0">
                <a:latin typeface="Courier New" pitchFamily="49" charset="0"/>
                <a:cs typeface="Courier New" pitchFamily="49" charset="0"/>
              </a:rPr>
              <a:t>)</a:t>
            </a:r>
            <a:br>
              <a:rPr lang="en-US" sz="1800" dirty="0">
                <a:latin typeface="Courier New" pitchFamily="49" charset="0"/>
                <a:cs typeface="Courier New" pitchFamily="49" charset="0"/>
              </a:rPr>
            </a:br>
            <a:r>
              <a:rPr lang="en-US" sz="1800" dirty="0">
                <a:latin typeface="Courier New" pitchFamily="49" charset="0"/>
                <a:cs typeface="Courier New" pitchFamily="49" charset="0"/>
              </a:rPr>
              <a:t>public void </a:t>
            </a:r>
            <a:r>
              <a:rPr lang="en-US" sz="1800" dirty="0" err="1">
                <a:latin typeface="Courier New" pitchFamily="49" charset="0"/>
                <a:cs typeface="Courier New" pitchFamily="49" charset="0"/>
              </a:rPr>
              <a:t>testBadIndex</a:t>
            </a:r>
            <a:r>
              <a:rPr lang="en-US" sz="1800" dirty="0">
                <a:latin typeface="Courier New" pitchFamily="49" charset="0"/>
                <a:cs typeface="Courier New" pitchFamily="49" charset="0"/>
              </a:rPr>
              <a:t>() {</a:t>
            </a:r>
            <a:br>
              <a:rPr lang="en-US" sz="1800" dirty="0">
                <a:latin typeface="Courier New" pitchFamily="49" charset="0"/>
                <a:cs typeface="Courier New" pitchFamily="49" charset="0"/>
              </a:rPr>
            </a:b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ArrayIntList</a:t>
            </a:r>
            <a:r>
              <a:rPr lang="en-US" sz="1800" dirty="0">
                <a:latin typeface="Courier New" pitchFamily="49" charset="0"/>
                <a:cs typeface="Courier New" pitchFamily="49" charset="0"/>
              </a:rPr>
              <a:t> list = new </a:t>
            </a:r>
            <a:r>
              <a:rPr lang="en-US" sz="1800" dirty="0" err="1">
                <a:latin typeface="Courier New" pitchFamily="49" charset="0"/>
                <a:cs typeface="Courier New" pitchFamily="49" charset="0"/>
              </a:rPr>
              <a:t>ArrayIntList</a:t>
            </a:r>
            <a:r>
              <a:rPr lang="en-US" sz="1800" dirty="0">
                <a:latin typeface="Courier New" pitchFamily="49" charset="0"/>
                <a:cs typeface="Courier New" pitchFamily="49" charset="0"/>
              </a:rPr>
              <a:t>();</a:t>
            </a:r>
            <a:br>
              <a:rPr lang="en-US" sz="1800" dirty="0">
                <a:latin typeface="Courier New" pitchFamily="49" charset="0"/>
                <a:cs typeface="Courier New" pitchFamily="49" charset="0"/>
              </a:rPr>
            </a:b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list.get</a:t>
            </a:r>
            <a:r>
              <a:rPr lang="en-US" sz="1800" dirty="0">
                <a:latin typeface="Courier New" pitchFamily="49" charset="0"/>
                <a:cs typeface="Courier New" pitchFamily="49" charset="0"/>
              </a:rPr>
              <a:t>(4); // this should raise the exception</a:t>
            </a:r>
            <a:br>
              <a:rPr lang="en-US" sz="1800" dirty="0">
                <a:latin typeface="Courier New" pitchFamily="49" charset="0"/>
                <a:cs typeface="Courier New" pitchFamily="49" charset="0"/>
              </a:rPr>
            </a:br>
            <a:r>
              <a:rPr lang="en-US" sz="1800" dirty="0">
                <a:latin typeface="Courier New" pitchFamily="49" charset="0"/>
                <a:cs typeface="Courier New" pitchFamily="49" charset="0"/>
              </a:rPr>
              <a:t>}              // and thus the test will pass</a:t>
            </a:r>
            <a:br>
              <a:rPr lang="en-US" sz="1800" dirty="0">
                <a:latin typeface="Courier New" pitchFamily="49" charset="0"/>
                <a:cs typeface="Courier New" pitchFamily="49" charset="0"/>
              </a:rPr>
            </a:br>
            <a:endParaRPr lang="en-US" sz="1800" dirty="0">
              <a:latin typeface="Courier New" pitchFamily="49" charset="0"/>
              <a:cs typeface="Courier New" pitchFamily="49" charset="0"/>
            </a:endParaRPr>
          </a:p>
          <a:p>
            <a:pPr marL="0" indent="0">
              <a:buFont typeface="Arial" charset="0"/>
              <a:buNone/>
              <a:defRPr/>
            </a:pPr>
            <a:endParaRPr lang="en-US" dirty="0"/>
          </a:p>
          <a:p>
            <a:pPr>
              <a:defRPr/>
            </a:pPr>
            <a:endParaRPr lang="en-US" dirty="0"/>
          </a:p>
        </p:txBody>
      </p:sp>
      <p:sp>
        <p:nvSpPr>
          <p:cNvPr id="26627"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112896C-EB56-784E-B732-B7FEFF848B3A}" type="slidenum">
              <a:rPr lang="en-US" altLang="x-none" sz="1400">
                <a:latin typeface="Arial Black" charset="0"/>
              </a:rPr>
              <a:pPr eaLnBrk="1" hangingPunct="1"/>
              <a:t>27</a:t>
            </a:fld>
            <a:endParaRPr lang="en-US" altLang="x-none" sz="1400">
              <a:latin typeface="Arial Black" charset="0"/>
            </a:endParaRPr>
          </a:p>
        </p:txBody>
      </p:sp>
    </p:spTree>
    <p:extLst>
      <p:ext uri="{BB962C8B-B14F-4D97-AF65-F5344CB8AC3E}">
        <p14:creationId xmlns:p14="http://schemas.microsoft.com/office/powerpoint/2010/main" val="1540958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981075"/>
            <a:ext cx="8459787" cy="1025525"/>
          </a:xfrm>
        </p:spPr>
        <p:txBody>
          <a:bodyPr/>
          <a:lstStyle/>
          <a:p>
            <a:r>
              <a:rPr lang="en-US" sz="2800" dirty="0"/>
              <a:t>Example: Legal age for purchasing alcohol</a:t>
            </a:r>
          </a:p>
        </p:txBody>
      </p:sp>
      <p:sp>
        <p:nvSpPr>
          <p:cNvPr id="3" name="Content Placeholder 2"/>
          <p:cNvSpPr>
            <a:spLocks noGrp="1"/>
          </p:cNvSpPr>
          <p:nvPr>
            <p:ph idx="1"/>
          </p:nvPr>
        </p:nvSpPr>
        <p:spPr/>
        <p:txBody>
          <a:bodyPr/>
          <a:lstStyle/>
          <a:p>
            <a:r>
              <a:rPr lang="en-US" sz="2400" dirty="0"/>
              <a:t>People younger than 18 may not buy alcohol</a:t>
            </a:r>
          </a:p>
          <a:p>
            <a:r>
              <a:rPr lang="en-US" sz="2400" dirty="0"/>
              <a:t>People between 18 and 20 may buy alcohol at the supermarket (3.5%), and any alcohol at a restaurant</a:t>
            </a:r>
          </a:p>
          <a:p>
            <a:r>
              <a:rPr lang="en-US" sz="2400" dirty="0"/>
              <a:t>People 20 years and older may buy alcohol at </a:t>
            </a:r>
            <a:r>
              <a:rPr lang="en-US" sz="2400" dirty="0" err="1"/>
              <a:t>Systembolaget</a:t>
            </a:r>
            <a:endParaRPr lang="en-US" sz="2400" dirty="0"/>
          </a:p>
        </p:txBody>
      </p:sp>
      <p:sp>
        <p:nvSpPr>
          <p:cNvPr id="4" name="Slide Number Placeholder 3"/>
          <p:cNvSpPr>
            <a:spLocks noGrp="1"/>
          </p:cNvSpPr>
          <p:nvPr>
            <p:ph type="sldNum" sz="quarter" idx="10"/>
          </p:nvPr>
        </p:nvSpPr>
        <p:spPr/>
        <p:txBody>
          <a:bodyPr/>
          <a:lstStyle/>
          <a:p>
            <a:fld id="{C982DE14-0267-5B47-8712-AF8DF55B2165}" type="slidenum">
              <a:rPr lang="en-US" altLang="x-none" smtClean="0"/>
              <a:pPr/>
              <a:t>28</a:t>
            </a:fld>
            <a:endParaRPr lang="en-US" altLang="x-none"/>
          </a:p>
        </p:txBody>
      </p:sp>
    </p:spTree>
    <p:extLst>
      <p:ext uri="{BB962C8B-B14F-4D97-AF65-F5344CB8AC3E}">
        <p14:creationId xmlns:p14="http://schemas.microsoft.com/office/powerpoint/2010/main" val="41416940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162130-AF3F-864B-9120-5E788302A1C2}"/>
              </a:ext>
            </a:extLst>
          </p:cNvPr>
          <p:cNvSpPr>
            <a:spLocks noGrp="1"/>
          </p:cNvSpPr>
          <p:nvPr>
            <p:ph type="title"/>
          </p:nvPr>
        </p:nvSpPr>
        <p:spPr/>
        <p:txBody>
          <a:bodyPr/>
          <a:lstStyle/>
          <a:p>
            <a:r>
              <a:rPr lang="sv-SE" dirty="0"/>
              <a:t>1 </a:t>
            </a:r>
            <a:r>
              <a:rPr lang="sv-SE" dirty="0" err="1"/>
              <a:t>out</a:t>
            </a:r>
            <a:r>
              <a:rPr lang="sv-SE" dirty="0"/>
              <a:t> </a:t>
            </a:r>
            <a:r>
              <a:rPr lang="sv-SE" dirty="0" err="1"/>
              <a:t>of</a:t>
            </a:r>
            <a:r>
              <a:rPr lang="sv-SE" dirty="0"/>
              <a:t> 4 </a:t>
            </a:r>
            <a:r>
              <a:rPr lang="sv-SE" dirty="0" err="1"/>
              <a:t>branches</a:t>
            </a:r>
            <a:r>
              <a:rPr lang="sv-SE" dirty="0"/>
              <a:t> </a:t>
            </a:r>
            <a:r>
              <a:rPr lang="sv-SE" dirty="0" err="1"/>
              <a:t>missed</a:t>
            </a:r>
            <a:endParaRPr lang="sv-SE" dirty="0"/>
          </a:p>
        </p:txBody>
      </p:sp>
      <p:sp>
        <p:nvSpPr>
          <p:cNvPr id="4" name="Slide Number Placeholder 3">
            <a:extLst>
              <a:ext uri="{FF2B5EF4-FFF2-40B4-BE49-F238E27FC236}">
                <a16:creationId xmlns:a16="http://schemas.microsoft.com/office/drawing/2014/main" id="{D9F7D521-F642-3649-BE4B-71BFDD15FFF8}"/>
              </a:ext>
            </a:extLst>
          </p:cNvPr>
          <p:cNvSpPr>
            <a:spLocks noGrp="1"/>
          </p:cNvSpPr>
          <p:nvPr>
            <p:ph type="sldNum" sz="quarter" idx="10"/>
          </p:nvPr>
        </p:nvSpPr>
        <p:spPr/>
        <p:txBody>
          <a:bodyPr/>
          <a:lstStyle/>
          <a:p>
            <a:fld id="{C982DE14-0267-5B47-8712-AF8DF55B2165}" type="slidenum">
              <a:rPr lang="en-US" altLang="x-none" smtClean="0"/>
              <a:pPr/>
              <a:t>29</a:t>
            </a:fld>
            <a:endParaRPr lang="en-US" altLang="x-none"/>
          </a:p>
        </p:txBody>
      </p:sp>
      <p:sp>
        <p:nvSpPr>
          <p:cNvPr id="6" name="Rectangle 5">
            <a:extLst>
              <a:ext uri="{FF2B5EF4-FFF2-40B4-BE49-F238E27FC236}">
                <a16:creationId xmlns:a16="http://schemas.microsoft.com/office/drawing/2014/main" id="{7D14B6D5-E3B3-E842-918E-850FAAD31466}"/>
              </a:ext>
            </a:extLst>
          </p:cNvPr>
          <p:cNvSpPr/>
          <p:nvPr/>
        </p:nvSpPr>
        <p:spPr>
          <a:xfrm>
            <a:off x="-468560" y="2255182"/>
            <a:ext cx="10945216" cy="1815882"/>
          </a:xfrm>
          <a:prstGeom prst="rect">
            <a:avLst/>
          </a:prstGeom>
        </p:spPr>
        <p:txBody>
          <a:bodyPr wrap="square">
            <a:spAutoFit/>
          </a:bodyPr>
          <a:lstStyle/>
          <a:p>
            <a:r>
              <a:rPr lang="en" sz="1600" dirty="0">
                <a:solidFill>
                  <a:srgbClr val="000000"/>
                </a:solidFill>
                <a:latin typeface="Courier New" panose="02070309020205020404" pitchFamily="49" charset="0"/>
              </a:rPr>
              <a:t>        </a:t>
            </a:r>
            <a:r>
              <a:rPr lang="en" sz="1600" b="1" dirty="0">
                <a:solidFill>
                  <a:srgbClr val="7F0055"/>
                </a:solidFill>
                <a:highlight>
                  <a:srgbClr val="00FF00"/>
                </a:highlight>
                <a:latin typeface="Courier New" panose="02070309020205020404" pitchFamily="49" charset="0"/>
              </a:rPr>
              <a:t>if</a:t>
            </a:r>
            <a:r>
              <a:rPr lang="en" sz="1600" dirty="0">
                <a:solidFill>
                  <a:srgbClr val="666600"/>
                </a:solidFill>
                <a:highlight>
                  <a:srgbClr val="00FF00"/>
                </a:highlight>
                <a:latin typeface="Courier New" panose="02070309020205020404" pitchFamily="49" charset="0"/>
              </a:rPr>
              <a:t>(</a:t>
            </a:r>
            <a:r>
              <a:rPr lang="en" sz="1600" dirty="0">
                <a:solidFill>
                  <a:srgbClr val="000000"/>
                </a:solidFill>
                <a:highlight>
                  <a:srgbClr val="00FF00"/>
                </a:highlight>
                <a:latin typeface="Courier New" panose="02070309020205020404" pitchFamily="49" charset="0"/>
              </a:rPr>
              <a:t>age</a:t>
            </a:r>
            <a:r>
              <a:rPr lang="en" sz="1600" dirty="0">
                <a:solidFill>
                  <a:srgbClr val="666600"/>
                </a:solidFill>
                <a:highlight>
                  <a:srgbClr val="00FF00"/>
                </a:highlight>
                <a:latin typeface="Courier New" panose="02070309020205020404" pitchFamily="49" charset="0"/>
              </a:rPr>
              <a:t>&lt;</a:t>
            </a:r>
            <a:r>
              <a:rPr lang="en" sz="1600" dirty="0">
                <a:solidFill>
                  <a:srgbClr val="006666"/>
                </a:solidFill>
                <a:highlight>
                  <a:srgbClr val="00FF00"/>
                </a:highlight>
                <a:latin typeface="Courier New" panose="02070309020205020404" pitchFamily="49" charset="0"/>
              </a:rPr>
              <a:t>18</a:t>
            </a:r>
            <a:r>
              <a:rPr lang="en" sz="1600" dirty="0">
                <a:solidFill>
                  <a:srgbClr val="666600"/>
                </a:solidFill>
                <a:highlight>
                  <a:srgbClr val="00FF00"/>
                </a:highlight>
                <a:latin typeface="Courier New" panose="02070309020205020404" pitchFamily="49" charset="0"/>
              </a:rPr>
              <a:t>)</a:t>
            </a:r>
            <a:r>
              <a:rPr lang="en" sz="1600" dirty="0">
                <a:solidFill>
                  <a:srgbClr val="000000"/>
                </a:solidFill>
                <a:highlight>
                  <a:srgbClr val="00FF00"/>
                </a:highlight>
                <a:latin typeface="Courier New" panose="02070309020205020404" pitchFamily="49" charset="0"/>
              </a:rPr>
              <a:t> </a:t>
            </a:r>
            <a:r>
              <a:rPr lang="en" sz="1600" dirty="0">
                <a:solidFill>
                  <a:srgbClr val="666600"/>
                </a:solidFill>
                <a:highlight>
                  <a:srgbClr val="00FF00"/>
                </a:highlight>
                <a:latin typeface="Courier New" panose="02070309020205020404" pitchFamily="49" charset="0"/>
              </a:rPr>
              <a:t>{</a:t>
            </a:r>
            <a:endParaRPr lang="en" sz="1600" dirty="0">
              <a:solidFill>
                <a:srgbClr val="A0A0A0"/>
              </a:solidFill>
              <a:highlight>
                <a:srgbClr val="00FF00"/>
              </a:highlight>
              <a:latin typeface="Courier New" panose="02070309020205020404" pitchFamily="49" charset="0"/>
            </a:endParaRPr>
          </a:p>
          <a:p>
            <a:r>
              <a:rPr lang="en" sz="1600" dirty="0">
                <a:solidFill>
                  <a:srgbClr val="000000"/>
                </a:solidFill>
                <a:latin typeface="Courier New" panose="02070309020205020404" pitchFamily="49" charset="0"/>
              </a:rPr>
              <a:t>            </a:t>
            </a:r>
            <a:r>
              <a:rPr lang="en" sz="1600" b="1" dirty="0">
                <a:solidFill>
                  <a:srgbClr val="7F0055"/>
                </a:solidFill>
                <a:latin typeface="Courier New" panose="02070309020205020404" pitchFamily="49" charset="0"/>
              </a:rPr>
              <a:t>return</a:t>
            </a:r>
            <a:r>
              <a:rPr lang="en" sz="1600" dirty="0">
                <a:solidFill>
                  <a:srgbClr val="000000"/>
                </a:solidFill>
                <a:latin typeface="Courier New" panose="02070309020205020404" pitchFamily="49" charset="0"/>
              </a:rPr>
              <a:t> </a:t>
            </a:r>
            <a:r>
              <a:rPr lang="en" sz="1600" dirty="0">
                <a:solidFill>
                  <a:srgbClr val="2A00FF"/>
                </a:solidFill>
                <a:latin typeface="Courier New" panose="02070309020205020404" pitchFamily="49" charset="0"/>
              </a:rPr>
              <a:t>"may not buy </a:t>
            </a:r>
            <a:r>
              <a:rPr lang="en" sz="1600" dirty="0" err="1">
                <a:solidFill>
                  <a:srgbClr val="2A00FF"/>
                </a:solidFill>
                <a:latin typeface="Courier New" panose="02070309020205020404" pitchFamily="49" charset="0"/>
              </a:rPr>
              <a:t>alchol</a:t>
            </a:r>
            <a:r>
              <a:rPr lang="en" sz="1600" dirty="0">
                <a:solidFill>
                  <a:srgbClr val="2A00FF"/>
                </a:solidFill>
                <a:latin typeface="Courier New" panose="02070309020205020404" pitchFamily="49" charset="0"/>
              </a:rPr>
              <a:t>"</a:t>
            </a:r>
            <a:r>
              <a:rPr lang="en" sz="1600" dirty="0">
                <a:solidFill>
                  <a:srgbClr val="666600"/>
                </a:solidFill>
                <a:latin typeface="Courier New" panose="02070309020205020404" pitchFamily="49" charset="0"/>
              </a:rPr>
              <a:t>;</a:t>
            </a:r>
            <a:endParaRPr lang="en" sz="1600" dirty="0">
              <a:solidFill>
                <a:srgbClr val="A0A0A0"/>
              </a:solidFill>
              <a:latin typeface="Courier New" panose="02070309020205020404" pitchFamily="49" charset="0"/>
            </a:endParaRPr>
          </a:p>
          <a:p>
            <a:r>
              <a:rPr lang="en" sz="1600" dirty="0">
                <a:solidFill>
                  <a:srgbClr val="000000"/>
                </a:solidFill>
                <a:latin typeface="Courier New" panose="02070309020205020404" pitchFamily="49" charset="0"/>
              </a:rPr>
              <a:t>        </a:t>
            </a:r>
            <a:r>
              <a:rPr lang="en" sz="1600" dirty="0">
                <a:solidFill>
                  <a:srgbClr val="666600"/>
                </a:solidFill>
                <a:highlight>
                  <a:srgbClr val="FFFF00"/>
                </a:highlight>
                <a:latin typeface="Courier New" panose="02070309020205020404" pitchFamily="49" charset="0"/>
              </a:rPr>
              <a:t>}</a:t>
            </a:r>
            <a:r>
              <a:rPr lang="en" sz="1600" dirty="0">
                <a:solidFill>
                  <a:srgbClr val="000000"/>
                </a:solidFill>
                <a:highlight>
                  <a:srgbClr val="FFFF00"/>
                </a:highlight>
                <a:latin typeface="Courier New" panose="02070309020205020404" pitchFamily="49" charset="0"/>
              </a:rPr>
              <a:t> </a:t>
            </a:r>
            <a:r>
              <a:rPr lang="en" sz="1600" b="1" dirty="0">
                <a:solidFill>
                  <a:srgbClr val="7F0055"/>
                </a:solidFill>
                <a:highlight>
                  <a:srgbClr val="FFFF00"/>
                </a:highlight>
                <a:latin typeface="Courier New" panose="02070309020205020404" pitchFamily="49" charset="0"/>
              </a:rPr>
              <a:t>else</a:t>
            </a:r>
            <a:r>
              <a:rPr lang="en" sz="1600" dirty="0">
                <a:solidFill>
                  <a:srgbClr val="000000"/>
                </a:solidFill>
                <a:highlight>
                  <a:srgbClr val="FFFF00"/>
                </a:highlight>
                <a:latin typeface="Courier New" panose="02070309020205020404" pitchFamily="49" charset="0"/>
              </a:rPr>
              <a:t> </a:t>
            </a:r>
            <a:r>
              <a:rPr lang="en" sz="1600" b="1" dirty="0">
                <a:solidFill>
                  <a:srgbClr val="7F0055"/>
                </a:solidFill>
                <a:highlight>
                  <a:srgbClr val="FFFF00"/>
                </a:highlight>
                <a:latin typeface="Courier New" panose="02070309020205020404" pitchFamily="49" charset="0"/>
              </a:rPr>
              <a:t>if</a:t>
            </a:r>
            <a:r>
              <a:rPr lang="en" sz="1600" dirty="0">
                <a:solidFill>
                  <a:srgbClr val="666600"/>
                </a:solidFill>
                <a:highlight>
                  <a:srgbClr val="FFFF00"/>
                </a:highlight>
                <a:latin typeface="Courier New" panose="02070309020205020404" pitchFamily="49" charset="0"/>
              </a:rPr>
              <a:t>(</a:t>
            </a:r>
            <a:r>
              <a:rPr lang="en" sz="1600" dirty="0">
                <a:solidFill>
                  <a:srgbClr val="000000"/>
                </a:solidFill>
                <a:highlight>
                  <a:srgbClr val="FFFF00"/>
                </a:highlight>
                <a:latin typeface="Courier New" panose="02070309020205020404" pitchFamily="49" charset="0"/>
              </a:rPr>
              <a:t>age</a:t>
            </a:r>
            <a:r>
              <a:rPr lang="en" sz="1600" dirty="0">
                <a:solidFill>
                  <a:srgbClr val="666600"/>
                </a:solidFill>
                <a:highlight>
                  <a:srgbClr val="FFFF00"/>
                </a:highlight>
                <a:latin typeface="Courier New" panose="02070309020205020404" pitchFamily="49" charset="0"/>
              </a:rPr>
              <a:t>&gt;=</a:t>
            </a:r>
            <a:r>
              <a:rPr lang="en" sz="1600" dirty="0">
                <a:solidFill>
                  <a:srgbClr val="006666"/>
                </a:solidFill>
                <a:highlight>
                  <a:srgbClr val="FFFF00"/>
                </a:highlight>
                <a:latin typeface="Courier New" panose="02070309020205020404" pitchFamily="49" charset="0"/>
              </a:rPr>
              <a:t>18</a:t>
            </a:r>
            <a:r>
              <a:rPr lang="en" sz="1600" dirty="0">
                <a:solidFill>
                  <a:srgbClr val="000000"/>
                </a:solidFill>
                <a:highlight>
                  <a:srgbClr val="FFFF00"/>
                </a:highlight>
                <a:latin typeface="Courier New" panose="02070309020205020404" pitchFamily="49" charset="0"/>
              </a:rPr>
              <a:t> </a:t>
            </a:r>
            <a:r>
              <a:rPr lang="en" sz="1600" dirty="0">
                <a:solidFill>
                  <a:srgbClr val="666600"/>
                </a:solidFill>
                <a:highlight>
                  <a:srgbClr val="FFFF00"/>
                </a:highlight>
                <a:latin typeface="Courier New" panose="02070309020205020404" pitchFamily="49" charset="0"/>
              </a:rPr>
              <a:t>&amp;&amp;</a:t>
            </a:r>
            <a:r>
              <a:rPr lang="en" sz="1600" dirty="0">
                <a:solidFill>
                  <a:srgbClr val="000000"/>
                </a:solidFill>
                <a:highlight>
                  <a:srgbClr val="FFFF00"/>
                </a:highlight>
                <a:latin typeface="Courier New" panose="02070309020205020404" pitchFamily="49" charset="0"/>
              </a:rPr>
              <a:t> age</a:t>
            </a:r>
            <a:r>
              <a:rPr lang="en" sz="1600" dirty="0">
                <a:solidFill>
                  <a:srgbClr val="666600"/>
                </a:solidFill>
                <a:highlight>
                  <a:srgbClr val="FFFF00"/>
                </a:highlight>
                <a:latin typeface="Courier New" panose="02070309020205020404" pitchFamily="49" charset="0"/>
              </a:rPr>
              <a:t>&lt;</a:t>
            </a:r>
            <a:r>
              <a:rPr lang="en" sz="1600" dirty="0">
                <a:solidFill>
                  <a:srgbClr val="006666"/>
                </a:solidFill>
                <a:highlight>
                  <a:srgbClr val="FFFF00"/>
                </a:highlight>
                <a:latin typeface="Courier New" panose="02070309020205020404" pitchFamily="49" charset="0"/>
              </a:rPr>
              <a:t>20</a:t>
            </a:r>
            <a:r>
              <a:rPr lang="en" sz="1600" dirty="0">
                <a:solidFill>
                  <a:srgbClr val="666600"/>
                </a:solidFill>
                <a:highlight>
                  <a:srgbClr val="FFFF00"/>
                </a:highlight>
                <a:latin typeface="Courier New" panose="02070309020205020404" pitchFamily="49" charset="0"/>
              </a:rPr>
              <a:t>)</a:t>
            </a:r>
            <a:r>
              <a:rPr lang="en" sz="1600" dirty="0">
                <a:solidFill>
                  <a:srgbClr val="000000"/>
                </a:solidFill>
                <a:highlight>
                  <a:srgbClr val="FFFF00"/>
                </a:highlight>
                <a:latin typeface="Courier New" panose="02070309020205020404" pitchFamily="49" charset="0"/>
              </a:rPr>
              <a:t> </a:t>
            </a:r>
            <a:r>
              <a:rPr lang="en" sz="1600" dirty="0">
                <a:solidFill>
                  <a:srgbClr val="666600"/>
                </a:solidFill>
                <a:highlight>
                  <a:srgbClr val="FFFF00"/>
                </a:highlight>
                <a:latin typeface="Courier New" panose="02070309020205020404" pitchFamily="49" charset="0"/>
              </a:rPr>
              <a:t>{</a:t>
            </a:r>
            <a:endParaRPr lang="en" sz="1600" dirty="0">
              <a:solidFill>
                <a:srgbClr val="A0A0A0"/>
              </a:solidFill>
              <a:highlight>
                <a:srgbClr val="FFFF00"/>
              </a:highlight>
              <a:latin typeface="Courier New" panose="02070309020205020404" pitchFamily="49" charset="0"/>
            </a:endParaRPr>
          </a:p>
          <a:p>
            <a:r>
              <a:rPr lang="en" sz="1600" dirty="0">
                <a:solidFill>
                  <a:srgbClr val="000000"/>
                </a:solidFill>
                <a:latin typeface="Courier New" panose="02070309020205020404" pitchFamily="49" charset="0"/>
              </a:rPr>
              <a:t>            </a:t>
            </a:r>
            <a:r>
              <a:rPr lang="en" sz="1600" b="1" dirty="0">
                <a:solidFill>
                  <a:srgbClr val="7F0055"/>
                </a:solidFill>
                <a:latin typeface="Courier New" panose="02070309020205020404" pitchFamily="49" charset="0"/>
              </a:rPr>
              <a:t>return</a:t>
            </a:r>
            <a:r>
              <a:rPr lang="en" sz="1600" dirty="0">
                <a:solidFill>
                  <a:srgbClr val="000000"/>
                </a:solidFill>
                <a:latin typeface="Courier New" panose="02070309020205020404" pitchFamily="49" charset="0"/>
              </a:rPr>
              <a:t> </a:t>
            </a:r>
            <a:r>
              <a:rPr lang="en" sz="1600" dirty="0">
                <a:solidFill>
                  <a:srgbClr val="2A00FF"/>
                </a:solidFill>
                <a:latin typeface="Courier New" panose="02070309020205020404" pitchFamily="49" charset="0"/>
              </a:rPr>
              <a:t>"may buy alcohol at the supermarket and at restaurants"</a:t>
            </a:r>
            <a:r>
              <a:rPr lang="en" sz="1600" dirty="0">
                <a:solidFill>
                  <a:srgbClr val="666600"/>
                </a:solidFill>
                <a:latin typeface="Courier New" panose="02070309020205020404" pitchFamily="49" charset="0"/>
              </a:rPr>
              <a:t>;</a:t>
            </a:r>
            <a:endParaRPr lang="en" sz="1600" dirty="0">
              <a:solidFill>
                <a:srgbClr val="A0A0A0"/>
              </a:solidFill>
              <a:latin typeface="Courier New" panose="02070309020205020404" pitchFamily="49" charset="0"/>
            </a:endParaRPr>
          </a:p>
          <a:p>
            <a:r>
              <a:rPr lang="en" sz="1600" dirty="0">
                <a:solidFill>
                  <a:srgbClr val="000000"/>
                </a:solidFill>
                <a:latin typeface="Courier New" panose="02070309020205020404" pitchFamily="49" charset="0"/>
              </a:rPr>
              <a:t>        </a:t>
            </a:r>
            <a:r>
              <a:rPr lang="en" sz="1600" dirty="0">
                <a:solidFill>
                  <a:srgbClr val="666600"/>
                </a:solidFill>
                <a:latin typeface="Courier New" panose="02070309020205020404" pitchFamily="49" charset="0"/>
              </a:rPr>
              <a:t>}</a:t>
            </a:r>
            <a:r>
              <a:rPr lang="en" sz="1600" dirty="0">
                <a:solidFill>
                  <a:srgbClr val="000000"/>
                </a:solidFill>
                <a:latin typeface="Courier New" panose="02070309020205020404" pitchFamily="49" charset="0"/>
              </a:rPr>
              <a:t> </a:t>
            </a:r>
            <a:r>
              <a:rPr lang="en" sz="1600" b="1" dirty="0">
                <a:solidFill>
                  <a:srgbClr val="7F0055"/>
                </a:solidFill>
                <a:latin typeface="Courier New" panose="02070309020205020404" pitchFamily="49" charset="0"/>
              </a:rPr>
              <a:t>else</a:t>
            </a:r>
            <a:r>
              <a:rPr lang="en" sz="1600" dirty="0">
                <a:solidFill>
                  <a:srgbClr val="000000"/>
                </a:solidFill>
                <a:latin typeface="Courier New" panose="02070309020205020404" pitchFamily="49" charset="0"/>
              </a:rPr>
              <a:t> </a:t>
            </a:r>
            <a:r>
              <a:rPr lang="en" sz="1600" dirty="0">
                <a:solidFill>
                  <a:srgbClr val="666600"/>
                </a:solidFill>
                <a:latin typeface="Courier New" panose="02070309020205020404" pitchFamily="49" charset="0"/>
              </a:rPr>
              <a:t>{</a:t>
            </a:r>
            <a:endParaRPr lang="en" sz="1600" dirty="0">
              <a:solidFill>
                <a:srgbClr val="A0A0A0"/>
              </a:solidFill>
              <a:latin typeface="Courier New" panose="02070309020205020404" pitchFamily="49" charset="0"/>
            </a:endParaRPr>
          </a:p>
          <a:p>
            <a:r>
              <a:rPr lang="en" sz="1600" dirty="0">
                <a:solidFill>
                  <a:srgbClr val="000000"/>
                </a:solidFill>
                <a:latin typeface="Courier New" panose="02070309020205020404" pitchFamily="49" charset="0"/>
              </a:rPr>
              <a:t>            </a:t>
            </a:r>
            <a:r>
              <a:rPr lang="en" sz="1600" b="1" dirty="0">
                <a:solidFill>
                  <a:srgbClr val="7F0055"/>
                </a:solidFill>
                <a:latin typeface="Courier New" panose="02070309020205020404" pitchFamily="49" charset="0"/>
              </a:rPr>
              <a:t>return</a:t>
            </a:r>
            <a:r>
              <a:rPr lang="en" sz="1600" dirty="0">
                <a:solidFill>
                  <a:srgbClr val="000000"/>
                </a:solidFill>
                <a:latin typeface="Courier New" panose="02070309020205020404" pitchFamily="49" charset="0"/>
              </a:rPr>
              <a:t> </a:t>
            </a:r>
            <a:r>
              <a:rPr lang="en" sz="1600" dirty="0">
                <a:solidFill>
                  <a:srgbClr val="2A00FF"/>
                </a:solidFill>
                <a:latin typeface="Courier New" panose="02070309020205020404" pitchFamily="49" charset="0"/>
              </a:rPr>
              <a:t>"may buy alcohol at </a:t>
            </a:r>
            <a:r>
              <a:rPr lang="en" sz="1600" dirty="0" err="1">
                <a:solidFill>
                  <a:srgbClr val="2A00FF"/>
                </a:solidFill>
                <a:latin typeface="Courier New" panose="02070309020205020404" pitchFamily="49" charset="0"/>
              </a:rPr>
              <a:t>Systembolaget</a:t>
            </a:r>
            <a:r>
              <a:rPr lang="en" sz="1600" dirty="0">
                <a:solidFill>
                  <a:srgbClr val="2A00FF"/>
                </a:solidFill>
                <a:latin typeface="Courier New" panose="02070309020205020404" pitchFamily="49" charset="0"/>
              </a:rPr>
              <a:t>"</a:t>
            </a:r>
            <a:r>
              <a:rPr lang="en" sz="1600" dirty="0">
                <a:solidFill>
                  <a:srgbClr val="666600"/>
                </a:solidFill>
                <a:latin typeface="Courier New" panose="02070309020205020404" pitchFamily="49" charset="0"/>
              </a:rPr>
              <a:t>;</a:t>
            </a:r>
            <a:endParaRPr lang="en" sz="1600" dirty="0">
              <a:solidFill>
                <a:srgbClr val="A0A0A0"/>
              </a:solidFill>
              <a:latin typeface="Courier New" panose="02070309020205020404" pitchFamily="49" charset="0"/>
            </a:endParaRPr>
          </a:p>
          <a:p>
            <a:r>
              <a:rPr lang="en" sz="1600" dirty="0">
                <a:solidFill>
                  <a:srgbClr val="000000"/>
                </a:solidFill>
                <a:latin typeface="Courier New" panose="02070309020205020404" pitchFamily="49" charset="0"/>
              </a:rPr>
              <a:t>        </a:t>
            </a:r>
            <a:r>
              <a:rPr lang="en" sz="1600" dirty="0">
                <a:solidFill>
                  <a:srgbClr val="666600"/>
                </a:solidFill>
                <a:latin typeface="Courier New" panose="02070309020205020404" pitchFamily="49" charset="0"/>
              </a:rPr>
              <a:t>}</a:t>
            </a:r>
            <a:endParaRPr lang="en" sz="1600" dirty="0">
              <a:solidFill>
                <a:srgbClr val="A0A0A0"/>
              </a:solidFill>
              <a:latin typeface="Courier New" panose="02070309020205020404" pitchFamily="49" charset="0"/>
            </a:endParaRPr>
          </a:p>
        </p:txBody>
      </p:sp>
      <p:sp>
        <p:nvSpPr>
          <p:cNvPr id="8" name="TextBox 7">
            <a:extLst>
              <a:ext uri="{FF2B5EF4-FFF2-40B4-BE49-F238E27FC236}">
                <a16:creationId xmlns:a16="http://schemas.microsoft.com/office/drawing/2014/main" id="{33BE354F-C4E0-204D-B0B2-F6FAFBA46165}"/>
              </a:ext>
            </a:extLst>
          </p:cNvPr>
          <p:cNvSpPr txBox="1"/>
          <p:nvPr/>
        </p:nvSpPr>
        <p:spPr>
          <a:xfrm>
            <a:off x="507426" y="4210744"/>
            <a:ext cx="8129148" cy="2031325"/>
          </a:xfrm>
          <a:prstGeom prst="rect">
            <a:avLst/>
          </a:prstGeom>
          <a:noFill/>
        </p:spPr>
        <p:txBody>
          <a:bodyPr wrap="none" rtlCol="0">
            <a:spAutoFit/>
          </a:bodyPr>
          <a:lstStyle/>
          <a:p>
            <a:r>
              <a:rPr lang="sv-SE" dirty="0">
                <a:highlight>
                  <a:srgbClr val="00FF00"/>
                </a:highlight>
              </a:rPr>
              <a:t>Age=17 : </a:t>
            </a:r>
            <a:r>
              <a:rPr lang="sv-SE" dirty="0" err="1">
                <a:highlight>
                  <a:srgbClr val="00FF00"/>
                </a:highlight>
              </a:rPr>
              <a:t>false</a:t>
            </a:r>
            <a:r>
              <a:rPr lang="sv-SE" dirty="0">
                <a:highlight>
                  <a:srgbClr val="00FF00"/>
                </a:highlight>
              </a:rPr>
              <a:t> &amp;&amp; </a:t>
            </a:r>
            <a:r>
              <a:rPr lang="sv-SE" dirty="0" err="1">
                <a:highlight>
                  <a:srgbClr val="00FF00"/>
                </a:highlight>
              </a:rPr>
              <a:t>true</a:t>
            </a:r>
            <a:r>
              <a:rPr lang="sv-SE" dirty="0">
                <a:highlight>
                  <a:srgbClr val="00FF00"/>
                </a:highlight>
              </a:rPr>
              <a:t> (</a:t>
            </a:r>
            <a:r>
              <a:rPr lang="sv-SE" dirty="0" err="1">
                <a:highlight>
                  <a:srgbClr val="00FF00"/>
                </a:highlight>
              </a:rPr>
              <a:t>but</a:t>
            </a:r>
            <a:r>
              <a:rPr lang="sv-SE" dirty="0">
                <a:highlight>
                  <a:srgbClr val="00FF00"/>
                </a:highlight>
              </a:rPr>
              <a:t> a different test)</a:t>
            </a:r>
          </a:p>
          <a:p>
            <a:endParaRPr lang="sv-SE" dirty="0"/>
          </a:p>
          <a:p>
            <a:r>
              <a:rPr lang="sv-SE" dirty="0"/>
              <a:t>Age=18 : </a:t>
            </a:r>
            <a:r>
              <a:rPr lang="sv-SE" dirty="0" err="1"/>
              <a:t>true</a:t>
            </a:r>
            <a:r>
              <a:rPr lang="sv-SE" dirty="0"/>
              <a:t> &amp;&amp; </a:t>
            </a:r>
            <a:r>
              <a:rPr lang="sv-SE" dirty="0" err="1"/>
              <a:t>true</a:t>
            </a:r>
            <a:endParaRPr lang="sv-SE" dirty="0"/>
          </a:p>
          <a:p>
            <a:r>
              <a:rPr lang="sv-SE" dirty="0"/>
              <a:t>Age=19 : </a:t>
            </a:r>
            <a:r>
              <a:rPr lang="sv-SE" dirty="0" err="1"/>
              <a:t>true</a:t>
            </a:r>
            <a:r>
              <a:rPr lang="sv-SE" dirty="0"/>
              <a:t> &amp;&amp; </a:t>
            </a:r>
            <a:r>
              <a:rPr lang="sv-SE" dirty="0" err="1"/>
              <a:t>true</a:t>
            </a:r>
            <a:endParaRPr lang="sv-SE" dirty="0"/>
          </a:p>
          <a:p>
            <a:r>
              <a:rPr lang="sv-SE" dirty="0"/>
              <a:t>Age=20 : </a:t>
            </a:r>
            <a:r>
              <a:rPr lang="sv-SE" dirty="0" err="1"/>
              <a:t>true</a:t>
            </a:r>
            <a:r>
              <a:rPr lang="sv-SE" dirty="0"/>
              <a:t> &amp;&amp; </a:t>
            </a:r>
            <a:r>
              <a:rPr lang="sv-SE" dirty="0" err="1"/>
              <a:t>false</a:t>
            </a:r>
            <a:endParaRPr lang="sv-SE" dirty="0"/>
          </a:p>
          <a:p>
            <a:endParaRPr lang="sv-SE" dirty="0"/>
          </a:p>
          <a:p>
            <a:r>
              <a:rPr lang="sv-SE" dirty="0"/>
              <a:t>Age= ?  : </a:t>
            </a:r>
            <a:r>
              <a:rPr lang="sv-SE" dirty="0" err="1"/>
              <a:t>false</a:t>
            </a:r>
            <a:r>
              <a:rPr lang="sv-SE" dirty="0"/>
              <a:t> &amp;&amp; </a:t>
            </a:r>
            <a:r>
              <a:rPr lang="sv-SE" dirty="0" err="1"/>
              <a:t>false</a:t>
            </a:r>
            <a:r>
              <a:rPr lang="sv-SE" dirty="0"/>
              <a:t>?   (age &lt; 18 </a:t>
            </a:r>
            <a:r>
              <a:rPr lang="sv-SE" dirty="0" err="1"/>
              <a:t>but</a:t>
            </a:r>
            <a:r>
              <a:rPr lang="sv-SE" dirty="0"/>
              <a:t> at the same </a:t>
            </a:r>
            <a:r>
              <a:rPr lang="sv-SE" dirty="0" err="1"/>
              <a:t>time</a:t>
            </a:r>
            <a:r>
              <a:rPr lang="sv-SE" dirty="0"/>
              <a:t> &gt; 20… </a:t>
            </a:r>
            <a:r>
              <a:rPr lang="sv-SE" dirty="0" err="1"/>
              <a:t>twilight</a:t>
            </a:r>
            <a:r>
              <a:rPr lang="sv-SE" dirty="0"/>
              <a:t> </a:t>
            </a:r>
            <a:r>
              <a:rPr lang="sv-SE" dirty="0" err="1"/>
              <a:t>zone</a:t>
            </a:r>
            <a:r>
              <a:rPr lang="sv-SE" dirty="0"/>
              <a:t>)</a:t>
            </a:r>
          </a:p>
        </p:txBody>
      </p:sp>
    </p:spTree>
    <p:extLst>
      <p:ext uri="{BB962C8B-B14F-4D97-AF65-F5344CB8AC3E}">
        <p14:creationId xmlns:p14="http://schemas.microsoft.com/office/powerpoint/2010/main" val="3273062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BAAAC-72F9-5645-9116-93F1CFEACAB0}"/>
              </a:ext>
            </a:extLst>
          </p:cNvPr>
          <p:cNvSpPr>
            <a:spLocks noGrp="1"/>
          </p:cNvSpPr>
          <p:nvPr>
            <p:ph type="title"/>
          </p:nvPr>
        </p:nvSpPr>
        <p:spPr/>
        <p:txBody>
          <a:bodyPr/>
          <a:lstStyle/>
          <a:p>
            <a:r>
              <a:rPr lang="sv-SE" dirty="0" err="1"/>
              <a:t>This</a:t>
            </a:r>
            <a:r>
              <a:rPr lang="sv-SE" dirty="0"/>
              <a:t> </a:t>
            </a:r>
            <a:r>
              <a:rPr lang="sv-SE" dirty="0" err="1"/>
              <a:t>lecture</a:t>
            </a:r>
            <a:endParaRPr lang="sv-SE" dirty="0"/>
          </a:p>
        </p:txBody>
      </p:sp>
      <p:sp>
        <p:nvSpPr>
          <p:cNvPr id="3" name="Content Placeholder 2">
            <a:extLst>
              <a:ext uri="{FF2B5EF4-FFF2-40B4-BE49-F238E27FC236}">
                <a16:creationId xmlns:a16="http://schemas.microsoft.com/office/drawing/2014/main" id="{6BDA3011-9D7A-1341-9D05-AE06EEFA30CF}"/>
              </a:ext>
            </a:extLst>
          </p:cNvPr>
          <p:cNvSpPr>
            <a:spLocks noGrp="1"/>
          </p:cNvSpPr>
          <p:nvPr>
            <p:ph idx="1"/>
          </p:nvPr>
        </p:nvSpPr>
        <p:spPr/>
        <p:txBody>
          <a:bodyPr/>
          <a:lstStyle/>
          <a:p>
            <a:r>
              <a:rPr lang="sv-SE" dirty="0" err="1"/>
              <a:t>What</a:t>
            </a:r>
            <a:r>
              <a:rPr lang="sv-SE" dirty="0"/>
              <a:t> is </a:t>
            </a:r>
            <a:r>
              <a:rPr lang="sv-SE" dirty="0" err="1"/>
              <a:t>unit-testing</a:t>
            </a:r>
            <a:r>
              <a:rPr lang="sv-SE" dirty="0"/>
              <a:t>?</a:t>
            </a:r>
          </a:p>
          <a:p>
            <a:r>
              <a:rPr lang="sv-SE" dirty="0" err="1"/>
              <a:t>Why</a:t>
            </a:r>
            <a:r>
              <a:rPr lang="sv-SE" dirty="0"/>
              <a:t> </a:t>
            </a:r>
            <a:r>
              <a:rPr lang="sv-SE" dirty="0" err="1"/>
              <a:t>unit</a:t>
            </a:r>
            <a:r>
              <a:rPr lang="sv-SE" dirty="0"/>
              <a:t>-test?</a:t>
            </a:r>
          </a:p>
          <a:p>
            <a:r>
              <a:rPr lang="sv-SE" dirty="0" err="1"/>
              <a:t>How</a:t>
            </a:r>
            <a:r>
              <a:rPr lang="sv-SE" dirty="0"/>
              <a:t> </a:t>
            </a:r>
            <a:r>
              <a:rPr lang="sv-SE" dirty="0" err="1"/>
              <a:t>much</a:t>
            </a:r>
            <a:r>
              <a:rPr lang="sv-SE" dirty="0"/>
              <a:t> do </a:t>
            </a:r>
            <a:r>
              <a:rPr lang="sv-SE" dirty="0" err="1"/>
              <a:t>we</a:t>
            </a:r>
            <a:r>
              <a:rPr lang="sv-SE" dirty="0"/>
              <a:t> test?</a:t>
            </a:r>
          </a:p>
          <a:p>
            <a:r>
              <a:rPr lang="sv-SE" dirty="0" err="1"/>
              <a:t>Code</a:t>
            </a:r>
            <a:r>
              <a:rPr lang="sv-SE" dirty="0"/>
              <a:t> </a:t>
            </a:r>
            <a:r>
              <a:rPr lang="sv-SE" dirty="0" err="1"/>
              <a:t>example</a:t>
            </a:r>
            <a:endParaRPr lang="sv-SE" dirty="0"/>
          </a:p>
        </p:txBody>
      </p:sp>
      <p:sp>
        <p:nvSpPr>
          <p:cNvPr id="4" name="Slide Number Placeholder 3">
            <a:extLst>
              <a:ext uri="{FF2B5EF4-FFF2-40B4-BE49-F238E27FC236}">
                <a16:creationId xmlns:a16="http://schemas.microsoft.com/office/drawing/2014/main" id="{1EC88D77-4F82-E44B-9D99-E15086FDDDB0}"/>
              </a:ext>
            </a:extLst>
          </p:cNvPr>
          <p:cNvSpPr>
            <a:spLocks noGrp="1"/>
          </p:cNvSpPr>
          <p:nvPr>
            <p:ph type="sldNum" sz="quarter" idx="10"/>
          </p:nvPr>
        </p:nvSpPr>
        <p:spPr/>
        <p:txBody>
          <a:bodyPr/>
          <a:lstStyle/>
          <a:p>
            <a:fld id="{C982DE14-0267-5B47-8712-AF8DF55B2165}" type="slidenum">
              <a:rPr lang="en-US" altLang="x-none" smtClean="0"/>
              <a:pPr/>
              <a:t>3</a:t>
            </a:fld>
            <a:endParaRPr lang="en-US" altLang="x-none"/>
          </a:p>
        </p:txBody>
      </p:sp>
    </p:spTree>
    <p:extLst>
      <p:ext uri="{BB962C8B-B14F-4D97-AF65-F5344CB8AC3E}">
        <p14:creationId xmlns:p14="http://schemas.microsoft.com/office/powerpoint/2010/main" val="1099298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Example</a:t>
            </a:r>
          </a:p>
        </p:txBody>
      </p:sp>
      <p:sp>
        <p:nvSpPr>
          <p:cNvPr id="27650" name="Content Placeholder 2"/>
          <p:cNvSpPr>
            <a:spLocks noGrp="1"/>
          </p:cNvSpPr>
          <p:nvPr>
            <p:ph idx="1"/>
          </p:nvPr>
        </p:nvSpPr>
        <p:spPr/>
        <p:txBody>
          <a:bodyPr/>
          <a:lstStyle/>
          <a:p>
            <a:r>
              <a:rPr lang="en-US" altLang="x-none">
                <a:ea typeface="ＭＳ Ｐゴシック" charset="-128"/>
              </a:rPr>
              <a:t>Is it designed for testability?</a:t>
            </a:r>
          </a:p>
          <a:p>
            <a:r>
              <a:rPr lang="en-US" altLang="x-none">
                <a:ea typeface="ＭＳ Ｐゴシック" charset="-128"/>
              </a:rPr>
              <a:t>Metrics?</a:t>
            </a:r>
          </a:p>
        </p:txBody>
      </p:sp>
      <p:sp>
        <p:nvSpPr>
          <p:cNvPr id="2765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BBF986-CD53-CE4E-A227-23320CABD1D6}" type="slidenum">
              <a:rPr lang="en-US" altLang="x-none" sz="1400">
                <a:latin typeface="Arial Black" charset="0"/>
              </a:rPr>
              <a:pPr eaLnBrk="1" hangingPunct="1"/>
              <a:t>30</a:t>
            </a:fld>
            <a:endParaRPr lang="en-US" altLang="x-none" sz="1400">
              <a:latin typeface="Arial Black" charset="0"/>
            </a:endParaRPr>
          </a:p>
        </p:txBody>
      </p:sp>
    </p:spTree>
    <p:extLst>
      <p:ext uri="{BB962C8B-B14F-4D97-AF65-F5344CB8AC3E}">
        <p14:creationId xmlns:p14="http://schemas.microsoft.com/office/powerpoint/2010/main" val="3911728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3273003"/>
            <a:ext cx="7772400" cy="1362075"/>
          </a:xfrm>
        </p:spPr>
        <p:txBody>
          <a:bodyPr/>
          <a:lstStyle/>
          <a:p>
            <a:r>
              <a:rPr lang="en-US" altLang="x-none" cap="none">
                <a:ea typeface="ＭＳ Ｐゴシック" charset="-128"/>
              </a:rPr>
              <a:t>Usability</a:t>
            </a:r>
          </a:p>
        </p:txBody>
      </p:sp>
      <p:sp>
        <p:nvSpPr>
          <p:cNvPr id="41986" name="Text Placeholder 5"/>
          <p:cNvSpPr>
            <a:spLocks noGrp="1"/>
          </p:cNvSpPr>
          <p:nvPr>
            <p:ph type="body" idx="1"/>
          </p:nvPr>
        </p:nvSpPr>
        <p:spPr>
          <a:xfrm>
            <a:off x="722313" y="1772816"/>
            <a:ext cx="7772400" cy="1500187"/>
          </a:xfrm>
        </p:spPr>
        <p:txBody>
          <a:bodyPr/>
          <a:lstStyle/>
          <a:p>
            <a:r>
              <a:rPr lang="en-US" altLang="x-none">
                <a:ea typeface="ＭＳ Ｐゴシック" charset="-128"/>
              </a:rPr>
              <a:t>Qualitative Attribute</a:t>
            </a:r>
          </a:p>
        </p:txBody>
      </p:sp>
      <p:sp>
        <p:nvSpPr>
          <p:cNvPr id="4198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5C0EABA-77FF-4044-9C3F-ED5F2EE504D4}" type="slidenum">
              <a:rPr lang="en-US" altLang="x-none" sz="1400">
                <a:latin typeface="Arial Black" charset="0"/>
              </a:rPr>
              <a:pPr eaLnBrk="1" hangingPunct="1"/>
              <a:t>31</a:t>
            </a:fld>
            <a:endParaRPr lang="en-US" altLang="x-none" sz="1400">
              <a:latin typeface="Arial Black" charset="0"/>
            </a:endParaRPr>
          </a:p>
        </p:txBody>
      </p:sp>
      <p:sp>
        <p:nvSpPr>
          <p:cNvPr id="41988" name="TextBox 2"/>
          <p:cNvSpPr txBox="1">
            <a:spLocks noChangeArrowheads="1"/>
          </p:cNvSpPr>
          <p:nvPr/>
        </p:nvSpPr>
        <p:spPr bwMode="auto">
          <a:xfrm>
            <a:off x="971550" y="5876925"/>
            <a:ext cx="2455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dirty="0">
                <a:hlinkClick r:id="rId2"/>
              </a:rPr>
              <a:t>10 Usability Heuristics</a:t>
            </a:r>
            <a:endParaRPr lang="en-US" altLang="x-none" sz="1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x-none">
                <a:ea typeface="ＭＳ Ｐゴシック" charset="-128"/>
              </a:rPr>
              <a:t>Chapter Outline</a:t>
            </a:r>
          </a:p>
        </p:txBody>
      </p:sp>
      <p:sp>
        <p:nvSpPr>
          <p:cNvPr id="3" name="Content Placeholder 2"/>
          <p:cNvSpPr>
            <a:spLocks noGrp="1"/>
          </p:cNvSpPr>
          <p:nvPr>
            <p:ph idx="1"/>
          </p:nvPr>
        </p:nvSpPr>
        <p:spPr/>
        <p:txBody>
          <a:bodyPr/>
          <a:lstStyle/>
          <a:p>
            <a:pPr>
              <a:defRPr/>
            </a:pPr>
            <a:r>
              <a:rPr lang="en-US" sz="3200" b="0" kern="1200" dirty="0">
                <a:ea typeface="+mn-ea"/>
                <a:cs typeface="+mn-cs"/>
              </a:rPr>
              <a:t>What is Usability?</a:t>
            </a:r>
          </a:p>
          <a:p>
            <a:pPr>
              <a:defRPr/>
            </a:pPr>
            <a:r>
              <a:rPr lang="en-US" dirty="0"/>
              <a:t>Usability General </a:t>
            </a:r>
            <a:r>
              <a:rPr lang="en-US" sz="3200" b="0" kern="1200" dirty="0">
                <a:ea typeface="+mn-ea"/>
                <a:cs typeface="+mn-cs"/>
              </a:rPr>
              <a:t>Scenario</a:t>
            </a:r>
          </a:p>
          <a:p>
            <a:pPr>
              <a:defRPr/>
            </a:pPr>
            <a:r>
              <a:rPr lang="en-US" sz="3200" b="0" kern="1200" dirty="0">
                <a:ea typeface="+mn-ea"/>
                <a:cs typeface="+mn-cs"/>
              </a:rPr>
              <a:t>Tactics for </a:t>
            </a:r>
            <a:r>
              <a:rPr lang="en-US" dirty="0"/>
              <a:t>Usability</a:t>
            </a:r>
            <a:endParaRPr lang="en-US" sz="3200" b="0" kern="1200" dirty="0">
              <a:ea typeface="+mn-ea"/>
              <a:cs typeface="+mn-cs"/>
            </a:endParaRPr>
          </a:p>
          <a:p>
            <a:pPr>
              <a:defRPr/>
            </a:pPr>
            <a:r>
              <a:rPr lang="en-US" dirty="0"/>
              <a:t>A Design Checklist for Usability</a:t>
            </a:r>
            <a:endParaRPr lang="en-US" sz="3200" b="0" kern="1200" dirty="0">
              <a:ea typeface="+mn-ea"/>
              <a:cs typeface="+mn-cs"/>
            </a:endParaRPr>
          </a:p>
          <a:p>
            <a:pPr>
              <a:defRPr/>
            </a:pPr>
            <a:r>
              <a:rPr lang="en-US" sz="3200" b="0" kern="1200" dirty="0">
                <a:ea typeface="+mn-ea"/>
                <a:cs typeface="+mn-cs"/>
              </a:rPr>
              <a:t>Summary </a:t>
            </a:r>
          </a:p>
        </p:txBody>
      </p:sp>
      <p:sp>
        <p:nvSpPr>
          <p:cNvPr id="43011"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What is Usability?</a:t>
            </a:r>
          </a:p>
        </p:txBody>
      </p:sp>
      <p:sp>
        <p:nvSpPr>
          <p:cNvPr id="44034" name="Content Placeholder 2"/>
          <p:cNvSpPr>
            <a:spLocks noGrp="1"/>
          </p:cNvSpPr>
          <p:nvPr>
            <p:ph idx="1"/>
          </p:nvPr>
        </p:nvSpPr>
        <p:spPr/>
        <p:txBody>
          <a:bodyPr/>
          <a:lstStyle/>
          <a:p>
            <a:r>
              <a:rPr lang="en-US" altLang="x-none">
                <a:ea typeface="ＭＳ Ｐゴシック" charset="-128"/>
              </a:rPr>
              <a:t>Usability is concerned with how easy it is for the user to accomplish a desired task and the kind of user support the system provides. </a:t>
            </a:r>
          </a:p>
          <a:p>
            <a:endParaRPr lang="en-US" altLang="x-none">
              <a:ea typeface="ＭＳ Ｐゴシック" charset="-128"/>
            </a:endParaRPr>
          </a:p>
          <a:p>
            <a:endParaRPr lang="en-US" altLang="x-none">
              <a:ea typeface="ＭＳ Ｐゴシック" charset="-128"/>
            </a:endParaRPr>
          </a:p>
        </p:txBody>
      </p:sp>
      <p:sp>
        <p:nvSpPr>
          <p:cNvPr id="44035"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What is Usability?</a:t>
            </a:r>
          </a:p>
        </p:txBody>
      </p:sp>
      <p:sp>
        <p:nvSpPr>
          <p:cNvPr id="45058" name="Content Placeholder 2"/>
          <p:cNvSpPr>
            <a:spLocks noGrp="1"/>
          </p:cNvSpPr>
          <p:nvPr>
            <p:ph idx="1"/>
          </p:nvPr>
        </p:nvSpPr>
        <p:spPr/>
        <p:txBody>
          <a:bodyPr/>
          <a:lstStyle/>
          <a:p>
            <a:r>
              <a:rPr lang="en-US" altLang="x-none">
                <a:ea typeface="ＭＳ Ｐゴシック" charset="-128"/>
              </a:rPr>
              <a:t>Usability comprises the following areas:</a:t>
            </a:r>
          </a:p>
          <a:p>
            <a:pPr lvl="1"/>
            <a:r>
              <a:rPr lang="en-US" altLang="x-none">
                <a:ea typeface="ＭＳ Ｐゴシック" charset="-128"/>
              </a:rPr>
              <a:t>Learning system features. </a:t>
            </a:r>
          </a:p>
          <a:p>
            <a:pPr lvl="1"/>
            <a:r>
              <a:rPr lang="en-US" altLang="x-none">
                <a:ea typeface="ＭＳ Ｐゴシック" charset="-128"/>
              </a:rPr>
              <a:t>Using a system efficiently. </a:t>
            </a:r>
          </a:p>
          <a:p>
            <a:pPr lvl="1"/>
            <a:r>
              <a:rPr lang="en-US" altLang="x-none">
                <a:ea typeface="ＭＳ Ｐゴシック" charset="-128"/>
              </a:rPr>
              <a:t>Minimizing the impact of errors. </a:t>
            </a:r>
          </a:p>
          <a:p>
            <a:pPr lvl="1"/>
            <a:r>
              <a:rPr lang="en-US" altLang="x-none">
                <a:ea typeface="ＭＳ Ｐゴシック" charset="-128"/>
              </a:rPr>
              <a:t>Adapting the system to user needs. </a:t>
            </a:r>
          </a:p>
          <a:p>
            <a:pPr lvl="1"/>
            <a:r>
              <a:rPr lang="en-US" altLang="x-none">
                <a:ea typeface="ＭＳ Ｐゴシック" charset="-128"/>
              </a:rPr>
              <a:t>Increasing confidence and satisfaction. </a:t>
            </a:r>
          </a:p>
          <a:p>
            <a:endParaRPr lang="en-US" altLang="x-none">
              <a:ea typeface="ＭＳ Ｐゴシック" charset="-128"/>
            </a:endParaRPr>
          </a:p>
        </p:txBody>
      </p:sp>
      <p:sp>
        <p:nvSpPr>
          <p:cNvPr id="45059"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Exercise</a:t>
            </a:r>
          </a:p>
        </p:txBody>
      </p:sp>
      <p:sp>
        <p:nvSpPr>
          <p:cNvPr id="46082" name="Content Placeholder 2"/>
          <p:cNvSpPr>
            <a:spLocks noGrp="1"/>
          </p:cNvSpPr>
          <p:nvPr>
            <p:ph idx="1"/>
          </p:nvPr>
        </p:nvSpPr>
        <p:spPr/>
        <p:txBody>
          <a:bodyPr/>
          <a:lstStyle/>
          <a:p>
            <a:r>
              <a:rPr lang="en-US" altLang="x-none" dirty="0">
                <a:ea typeface="ＭＳ Ｐゴシック" charset="-128"/>
              </a:rPr>
              <a:t>What steps should we take to ensure that our end product is usable?</a:t>
            </a:r>
          </a:p>
          <a:p>
            <a:endParaRPr lang="en-US" altLang="x-none" dirty="0">
              <a:ea typeface="ＭＳ Ｐゴシック" charset="-128"/>
            </a:endParaRPr>
          </a:p>
        </p:txBody>
      </p:sp>
      <p:sp>
        <p:nvSpPr>
          <p:cNvPr id="4608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6B1B31B-054A-7849-A1F4-4EC996AF5853}" type="slidenum">
              <a:rPr lang="en-US" altLang="x-none" sz="1400">
                <a:latin typeface="Arial Black" charset="0"/>
              </a:rPr>
              <a:pPr eaLnBrk="1" hangingPunct="1"/>
              <a:t>35</a:t>
            </a:fld>
            <a:endParaRPr lang="en-US" altLang="x-none" sz="1400">
              <a:latin typeface="Arial Black"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Usability General Scenario</a:t>
            </a:r>
          </a:p>
        </p:txBody>
      </p:sp>
      <p:sp>
        <p:nvSpPr>
          <p:cNvPr id="47106"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6" name="Table 5"/>
          <p:cNvGraphicFramePr>
            <a:graphicFrameLocks noGrp="1"/>
          </p:cNvGraphicFramePr>
          <p:nvPr/>
        </p:nvGraphicFramePr>
        <p:xfrm>
          <a:off x="611188" y="2205038"/>
          <a:ext cx="7921625" cy="3298827"/>
        </p:xfrm>
        <a:graphic>
          <a:graphicData uri="http://schemas.openxmlformats.org/drawingml/2006/table">
            <a:tbl>
              <a:tblPr/>
              <a:tblGrid>
                <a:gridCol w="1584325">
                  <a:extLst>
                    <a:ext uri="{9D8B030D-6E8A-4147-A177-3AD203B41FA5}">
                      <a16:colId xmlns:a16="http://schemas.microsoft.com/office/drawing/2014/main" val="20000"/>
                    </a:ext>
                  </a:extLst>
                </a:gridCol>
                <a:gridCol w="6337300">
                  <a:extLst>
                    <a:ext uri="{9D8B030D-6E8A-4147-A177-3AD203B41FA5}">
                      <a16:colId xmlns:a16="http://schemas.microsoft.com/office/drawing/2014/main" val="20001"/>
                    </a:ext>
                  </a:extLst>
                </a:gridCol>
              </a:tblGrid>
              <a:tr h="542925">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chemeClr val="tx1"/>
                          </a:solidFill>
                          <a:effectLst/>
                          <a:latin typeface="Arial" charset="0"/>
                          <a:ea typeface="ＭＳ Ｐゴシック" charset="-128"/>
                        </a:rPr>
                        <a:t>Portion of</a:t>
                      </a:r>
                      <a:br>
                        <a:rPr kumimoji="0" lang="en-US" altLang="x-none" sz="1800" b="1" i="0" u="none" strike="noStrike" cap="none" normalizeH="0" baseline="0">
                          <a:ln>
                            <a:noFill/>
                          </a:ln>
                          <a:solidFill>
                            <a:schemeClr val="tx1"/>
                          </a:solidFill>
                          <a:effectLst/>
                          <a:latin typeface="Arial" charset="0"/>
                          <a:ea typeface="ＭＳ Ｐゴシック" charset="-128"/>
                        </a:rPr>
                      </a:br>
                      <a:r>
                        <a:rPr kumimoji="0" lang="en-US" altLang="x-none" sz="1800" b="1" i="0" u="none" strike="noStrike" cap="none" normalizeH="0" baseline="0">
                          <a:ln>
                            <a:noFill/>
                          </a:ln>
                          <a:solidFill>
                            <a:schemeClr val="tx1"/>
                          </a:solidFill>
                          <a:effectLst/>
                          <a:latin typeface="Arial" charset="0"/>
                          <a:ea typeface="ＭＳ Ｐゴシック" charset="-128"/>
                        </a:rPr>
                        <a:t>Scenario</a:t>
                      </a:r>
                      <a:endParaRPr kumimoji="0" lang="en-US" altLang="x-none" sz="1800" b="1" i="0" u="none" strike="noStrike" cap="none" normalizeH="0" baseline="0">
                        <a:ln>
                          <a:noFill/>
                        </a:ln>
                        <a:solidFill>
                          <a:schemeClr val="tx1"/>
                        </a:solidFill>
                        <a:effectLst/>
                        <a:latin typeface="Times" charset="0"/>
                        <a:ea typeface="ＭＳ Ｐゴシック" charset="-128"/>
                      </a:endParaRPr>
                    </a:p>
                  </a:txBody>
                  <a:tcPr marL="60309" marR="6030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1F9F9"/>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chemeClr val="tx1"/>
                          </a:solidFill>
                          <a:effectLst/>
                          <a:latin typeface="Arial" charset="0"/>
                          <a:ea typeface="ＭＳ Ｐゴシック" charset="-128"/>
                        </a:rPr>
                        <a:t>Possible Values</a:t>
                      </a:r>
                      <a:endParaRPr kumimoji="0" lang="en-US" altLang="x-none" sz="1800" b="1" i="0" u="none" strike="noStrike" cap="none" normalizeH="0" baseline="0">
                        <a:ln>
                          <a:noFill/>
                        </a:ln>
                        <a:solidFill>
                          <a:schemeClr val="tx1"/>
                        </a:solidFill>
                        <a:effectLst/>
                        <a:latin typeface="Times" charset="0"/>
                        <a:ea typeface="ＭＳ Ｐゴシック" charset="-128"/>
                      </a:endParaRPr>
                    </a:p>
                  </a:txBody>
                  <a:tcPr marL="60309" marR="6030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1F9F9"/>
                    </a:solidFill>
                  </a:tcPr>
                </a:tc>
                <a:extLst>
                  <a:ext uri="{0D108BD9-81ED-4DB2-BD59-A6C34878D82A}">
                    <a16:rowId xmlns:a16="http://schemas.microsoft.com/office/drawing/2014/main" val="10000"/>
                  </a:ext>
                </a:extLst>
              </a:tr>
              <a:tr h="319088">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chemeClr val="tx1"/>
                          </a:solidFill>
                          <a:effectLst/>
                          <a:latin typeface="Arial" charset="0"/>
                          <a:ea typeface="ＭＳ Ｐゴシック" charset="-128"/>
                        </a:rPr>
                        <a:t>Source </a:t>
                      </a:r>
                      <a:endParaRPr kumimoji="0" lang="en-US" altLang="x-none" sz="1800" b="1" i="0" u="none" strike="noStrike" cap="none" normalizeH="0" baseline="0">
                        <a:ln>
                          <a:noFill/>
                        </a:ln>
                        <a:solidFill>
                          <a:schemeClr val="tx1"/>
                        </a:solidFill>
                        <a:effectLst/>
                        <a:latin typeface="Times" charset="0"/>
                        <a:ea typeface="ＭＳ Ｐゴシック" charset="-128"/>
                      </a:endParaRPr>
                    </a:p>
                  </a:txBody>
                  <a:tcPr marL="60309" marR="6030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9F9"/>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0" i="0" u="none" strike="noStrike" cap="none" normalizeH="0" baseline="0">
                          <a:ln>
                            <a:noFill/>
                          </a:ln>
                          <a:solidFill>
                            <a:schemeClr val="tx1"/>
                          </a:solidFill>
                          <a:effectLst/>
                          <a:latin typeface="Arial" charset="0"/>
                          <a:ea typeface="ＭＳ Ｐゴシック" charset="-128"/>
                        </a:rPr>
                        <a:t>End user, possibly in a specialized role</a:t>
                      </a:r>
                      <a:endParaRPr kumimoji="0" lang="en-US" altLang="x-none" sz="1800" b="0" i="0" u="none" strike="noStrike" cap="none" normalizeH="0" baseline="0">
                        <a:ln>
                          <a:noFill/>
                        </a:ln>
                        <a:solidFill>
                          <a:schemeClr val="tx1"/>
                        </a:solidFill>
                        <a:effectLst/>
                        <a:latin typeface="Times" charset="0"/>
                        <a:ea typeface="ＭＳ Ｐゴシック" charset="-128"/>
                      </a:endParaRPr>
                    </a:p>
                  </a:txBody>
                  <a:tcPr marL="60309" marR="6030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9F9"/>
                    </a:solidFill>
                  </a:tcPr>
                </a:tc>
                <a:extLst>
                  <a:ext uri="{0D108BD9-81ED-4DB2-BD59-A6C34878D82A}">
                    <a16:rowId xmlns:a16="http://schemas.microsoft.com/office/drawing/2014/main" val="10001"/>
                  </a:ext>
                </a:extLst>
              </a:tr>
              <a:tr h="658813">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chemeClr val="tx1"/>
                          </a:solidFill>
                          <a:effectLst/>
                          <a:latin typeface="Arial" charset="0"/>
                          <a:ea typeface="ＭＳ Ｐゴシック" charset="-128"/>
                        </a:rPr>
                        <a:t>Stimulus</a:t>
                      </a:r>
                      <a:endParaRPr kumimoji="0" lang="en-US" altLang="x-none" sz="1800" b="1" i="0" u="none" strike="noStrike" cap="none" normalizeH="0" baseline="0">
                        <a:ln>
                          <a:noFill/>
                        </a:ln>
                        <a:solidFill>
                          <a:schemeClr val="tx1"/>
                        </a:solidFill>
                        <a:effectLst/>
                        <a:latin typeface="Times" charset="0"/>
                        <a:ea typeface="ＭＳ Ｐゴシック" charset="-128"/>
                      </a:endParaRPr>
                    </a:p>
                  </a:txBody>
                  <a:tcPr marL="60309" marR="6030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9F9"/>
                    </a:solidFill>
                  </a:tcPr>
                </a:tc>
                <a:tc>
                  <a:txBody>
                    <a:bodyPr/>
                    <a:lstStyle>
                      <a:lvl1pPr eaLnBrk="0" hangingPunct="0">
                        <a:spcBef>
                          <a:spcPct val="20000"/>
                        </a:spcBef>
                        <a:buFont typeface="Arial" charset="0"/>
                        <a:tabLst>
                          <a:tab pos="228600" algn="l"/>
                          <a:tab pos="273050" algn="l"/>
                        </a:tabLst>
                        <a:defRPr sz="2400" b="1">
                          <a:solidFill>
                            <a:schemeClr val="tx1"/>
                          </a:solidFill>
                          <a:latin typeface="Arial" charset="0"/>
                          <a:ea typeface="ＭＳ Ｐゴシック" charset="-128"/>
                        </a:defRPr>
                      </a:lvl1pPr>
                      <a:lvl2pPr marL="742950" indent="-285750" eaLnBrk="0" hangingPunct="0">
                        <a:spcBef>
                          <a:spcPct val="20000"/>
                        </a:spcBef>
                        <a:tabLst>
                          <a:tab pos="228600" algn="l"/>
                          <a:tab pos="273050" algn="l"/>
                        </a:tabLst>
                        <a:defRPr sz="2000" b="1">
                          <a:solidFill>
                            <a:schemeClr val="tx1"/>
                          </a:solidFill>
                          <a:latin typeface="Arial" charset="0"/>
                          <a:ea typeface="ＭＳ Ｐゴシック" charset="-128"/>
                        </a:defRPr>
                      </a:lvl2pPr>
                      <a:lvl3pPr marL="1143000" indent="-228600" eaLnBrk="0" hangingPunct="0">
                        <a:spcBef>
                          <a:spcPct val="20000"/>
                        </a:spcBef>
                        <a:tabLst>
                          <a:tab pos="228600" algn="l"/>
                          <a:tab pos="273050" algn="l"/>
                        </a:tabLst>
                        <a:defRPr b="1">
                          <a:solidFill>
                            <a:schemeClr val="tx1"/>
                          </a:solidFill>
                          <a:latin typeface="Arial" charset="0"/>
                          <a:ea typeface="ＭＳ Ｐゴシック" charset="-128"/>
                        </a:defRPr>
                      </a:lvl3pPr>
                      <a:lvl4pPr marL="1600200" indent="-228600" eaLnBrk="0" hangingPunct="0">
                        <a:spcBef>
                          <a:spcPct val="20000"/>
                        </a:spcBef>
                        <a:tabLst>
                          <a:tab pos="228600" algn="l"/>
                          <a:tab pos="273050" algn="l"/>
                        </a:tabLst>
                        <a:defRPr sz="1600" b="1">
                          <a:solidFill>
                            <a:schemeClr val="tx1"/>
                          </a:solidFill>
                          <a:latin typeface="Arial" charset="0"/>
                          <a:ea typeface="ＭＳ Ｐゴシック" charset="-128"/>
                        </a:defRPr>
                      </a:lvl4pPr>
                      <a:lvl5pPr marL="2057400" indent="-228600" eaLnBrk="0" hangingPunct="0">
                        <a:spcBef>
                          <a:spcPct val="20000"/>
                        </a:spcBef>
                        <a:tabLst>
                          <a:tab pos="228600" algn="l"/>
                          <a:tab pos="273050" algn="l"/>
                        </a:tabLst>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228600" algn="l"/>
                          <a:tab pos="273050" algn="l"/>
                        </a:tabLs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228600" algn="l"/>
                          <a:tab pos="273050" algn="l"/>
                        </a:tabLs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228600" algn="l"/>
                          <a:tab pos="273050" algn="l"/>
                        </a:tabLs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228600" algn="l"/>
                          <a:tab pos="273050" algn="l"/>
                        </a:tabLs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100"/>
                        </a:spcBef>
                        <a:spcAft>
                          <a:spcPts val="300"/>
                        </a:spcAft>
                        <a:buClrTx/>
                        <a:buSzTx/>
                        <a:buFontTx/>
                        <a:buNone/>
                        <a:tabLst>
                          <a:tab pos="228600" algn="l"/>
                          <a:tab pos="273050" algn="l"/>
                        </a:tabLst>
                      </a:pPr>
                      <a:r>
                        <a:rPr kumimoji="0" lang="en-US" altLang="x-none" sz="1800" b="0" i="0" u="none" strike="noStrike" cap="none" normalizeH="0" baseline="0">
                          <a:ln>
                            <a:noFill/>
                          </a:ln>
                          <a:solidFill>
                            <a:schemeClr val="tx1"/>
                          </a:solidFill>
                          <a:effectLst/>
                          <a:latin typeface="Arial" charset="0"/>
                          <a:ea typeface="ＭＳ Ｐゴシック" charset="-128"/>
                        </a:rPr>
                        <a:t>End user tries to use a system efficiently, learn to use the system, minimize the impact of errors, adapt the system, or configure the system</a:t>
                      </a:r>
                      <a:endParaRPr kumimoji="0" lang="en-US" altLang="x-none" sz="1800" b="0" i="0" u="none" strike="noStrike" cap="none" normalizeH="0" baseline="0">
                        <a:ln>
                          <a:noFill/>
                        </a:ln>
                        <a:solidFill>
                          <a:schemeClr val="tx1"/>
                        </a:solidFill>
                        <a:effectLst/>
                        <a:latin typeface="Times New Roman" charset="0"/>
                        <a:ea typeface="ＭＳ Ｐゴシック" charset="-128"/>
                      </a:endParaRPr>
                    </a:p>
                  </a:txBody>
                  <a:tcPr marL="60309" marR="6030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9F9"/>
                    </a:solidFill>
                  </a:tcPr>
                </a:tc>
                <a:extLst>
                  <a:ext uri="{0D108BD9-81ED-4DB2-BD59-A6C34878D82A}">
                    <a16:rowId xmlns:a16="http://schemas.microsoft.com/office/drawing/2014/main" val="10002"/>
                  </a:ext>
                </a:extLst>
              </a:tr>
              <a:tr h="422275">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chemeClr val="tx1"/>
                          </a:solidFill>
                          <a:effectLst/>
                          <a:latin typeface="Arial" charset="0"/>
                          <a:ea typeface="ＭＳ Ｐゴシック" charset="-128"/>
                        </a:rPr>
                        <a:t>Environment</a:t>
                      </a:r>
                      <a:endParaRPr kumimoji="0" lang="en-US" altLang="x-none" sz="1800" b="1" i="0" u="none" strike="noStrike" cap="none" normalizeH="0" baseline="0">
                        <a:ln>
                          <a:noFill/>
                        </a:ln>
                        <a:solidFill>
                          <a:schemeClr val="tx1"/>
                        </a:solidFill>
                        <a:effectLst/>
                        <a:latin typeface="Times" charset="0"/>
                        <a:ea typeface="ＭＳ Ｐゴシック" charset="-128"/>
                      </a:endParaRPr>
                    </a:p>
                  </a:txBody>
                  <a:tcPr marL="60309" marR="6030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9F9"/>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0" i="0" u="none" strike="noStrike" cap="none" normalizeH="0" baseline="0">
                          <a:ln>
                            <a:noFill/>
                          </a:ln>
                          <a:solidFill>
                            <a:schemeClr val="tx1"/>
                          </a:solidFill>
                          <a:effectLst/>
                          <a:latin typeface="Arial" charset="0"/>
                          <a:ea typeface="ＭＳ Ｐゴシック" charset="-128"/>
                        </a:rPr>
                        <a:t>Runtime or configuration time </a:t>
                      </a:r>
                      <a:endParaRPr kumimoji="0" lang="en-US" altLang="x-none" sz="1800" b="0" i="0" u="none" strike="noStrike" cap="none" normalizeH="0" baseline="0">
                        <a:ln>
                          <a:noFill/>
                        </a:ln>
                        <a:solidFill>
                          <a:schemeClr val="tx1"/>
                        </a:solidFill>
                        <a:effectLst/>
                        <a:latin typeface="Times" charset="0"/>
                        <a:ea typeface="ＭＳ Ｐゴシック" charset="-128"/>
                      </a:endParaRPr>
                    </a:p>
                  </a:txBody>
                  <a:tcPr marL="60309" marR="6030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9F9"/>
                    </a:solidFill>
                  </a:tcPr>
                </a:tc>
                <a:extLst>
                  <a:ext uri="{0D108BD9-81ED-4DB2-BD59-A6C34878D82A}">
                    <a16:rowId xmlns:a16="http://schemas.microsoft.com/office/drawing/2014/main" val="10003"/>
                  </a:ext>
                </a:extLst>
              </a:tr>
              <a:tr h="477838">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chemeClr val="tx1"/>
                          </a:solidFill>
                          <a:effectLst/>
                          <a:latin typeface="Arial" charset="0"/>
                          <a:ea typeface="ＭＳ Ｐゴシック" charset="-128"/>
                        </a:rPr>
                        <a:t>Response</a:t>
                      </a:r>
                      <a:endParaRPr kumimoji="0" lang="en-US" altLang="x-none" sz="1800" b="1" i="0" u="none" strike="noStrike" cap="none" normalizeH="0" baseline="0">
                        <a:ln>
                          <a:noFill/>
                        </a:ln>
                        <a:solidFill>
                          <a:schemeClr val="tx1"/>
                        </a:solidFill>
                        <a:effectLst/>
                        <a:latin typeface="Times" charset="0"/>
                        <a:ea typeface="ＭＳ Ｐゴシック" charset="-128"/>
                      </a:endParaRPr>
                    </a:p>
                  </a:txBody>
                  <a:tcPr marL="60309" marR="6030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9F9"/>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0" i="0" u="none" strike="noStrike" cap="none" normalizeH="0" baseline="0">
                          <a:ln>
                            <a:noFill/>
                          </a:ln>
                          <a:solidFill>
                            <a:schemeClr val="tx1"/>
                          </a:solidFill>
                          <a:effectLst/>
                          <a:latin typeface="Arial" charset="0"/>
                          <a:ea typeface="ＭＳ Ｐゴシック" charset="-128"/>
                        </a:rPr>
                        <a:t>The system should either provide the user with the features needed or anticipate the user</a:t>
                      </a:r>
                      <a:r>
                        <a:rPr kumimoji="0" lang="en-US" altLang="en-US" sz="1800" b="0" i="0" u="none" strike="noStrike" cap="none" normalizeH="0" baseline="0">
                          <a:ln>
                            <a:noFill/>
                          </a:ln>
                          <a:solidFill>
                            <a:schemeClr val="tx1"/>
                          </a:solidFill>
                          <a:effectLst/>
                          <a:latin typeface="Arial" charset="0"/>
                          <a:ea typeface="ＭＳ Ｐゴシック" charset="-128"/>
                        </a:rPr>
                        <a:t>’</a:t>
                      </a:r>
                      <a:r>
                        <a:rPr kumimoji="0" lang="en-US" altLang="x-none" sz="1800" b="0" i="0" u="none" strike="noStrike" cap="none" normalizeH="0" baseline="0">
                          <a:ln>
                            <a:noFill/>
                          </a:ln>
                          <a:solidFill>
                            <a:schemeClr val="tx1"/>
                          </a:solidFill>
                          <a:effectLst/>
                          <a:latin typeface="Arial" charset="0"/>
                          <a:ea typeface="ＭＳ Ｐゴシック" charset="-128"/>
                        </a:rPr>
                        <a:t>s needs.</a:t>
                      </a:r>
                      <a:endParaRPr kumimoji="0" lang="en-US" altLang="x-none" sz="1800" b="0" i="0" u="none" strike="noStrike" cap="none" normalizeH="0" baseline="0">
                        <a:ln>
                          <a:noFill/>
                        </a:ln>
                        <a:solidFill>
                          <a:schemeClr val="tx1"/>
                        </a:solidFill>
                        <a:effectLst/>
                        <a:latin typeface="Times" charset="0"/>
                        <a:ea typeface="ＭＳ Ｐゴシック" charset="-128"/>
                      </a:endParaRPr>
                    </a:p>
                  </a:txBody>
                  <a:tcPr marL="60309" marR="6030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9F9"/>
                    </a:solidFill>
                  </a:tcPr>
                </a:tc>
                <a:extLst>
                  <a:ext uri="{0D108BD9-81ED-4DB2-BD59-A6C34878D82A}">
                    <a16:rowId xmlns:a16="http://schemas.microsoft.com/office/drawing/2014/main" val="10004"/>
                  </a:ext>
                </a:extLst>
              </a:tr>
              <a:tr h="877888">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chemeClr val="tx1"/>
                          </a:solidFill>
                          <a:effectLst/>
                          <a:latin typeface="Arial" charset="0"/>
                          <a:ea typeface="ＭＳ Ｐゴシック" charset="-128"/>
                        </a:rPr>
                        <a:t>Response Measure </a:t>
                      </a:r>
                      <a:endParaRPr kumimoji="0" lang="en-US" altLang="x-none" sz="1800" b="1" i="0" u="none" strike="noStrike" cap="none" normalizeH="0" baseline="0">
                        <a:ln>
                          <a:noFill/>
                        </a:ln>
                        <a:solidFill>
                          <a:schemeClr val="tx1"/>
                        </a:solidFill>
                        <a:effectLst/>
                        <a:latin typeface="Times" charset="0"/>
                        <a:ea typeface="ＭＳ Ｐゴシック" charset="-128"/>
                      </a:endParaRPr>
                    </a:p>
                  </a:txBody>
                  <a:tcPr marL="60309" marR="6030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9F9"/>
                    </a:solidFill>
                  </a:tcPr>
                </a:tc>
                <a:tc>
                  <a:txBody>
                    <a:bodyPr/>
                    <a:lstStyle>
                      <a:lvl1pPr eaLnBrk="0" hangingPunct="0">
                        <a:spcBef>
                          <a:spcPct val="20000"/>
                        </a:spcBef>
                        <a:buFont typeface="Arial" charset="0"/>
                        <a:tabLst>
                          <a:tab pos="228600" algn="l"/>
                          <a:tab pos="273050" algn="l"/>
                        </a:tabLst>
                        <a:defRPr sz="2400" b="1">
                          <a:solidFill>
                            <a:schemeClr val="tx1"/>
                          </a:solidFill>
                          <a:latin typeface="Arial" charset="0"/>
                          <a:ea typeface="ＭＳ Ｐゴシック" charset="-128"/>
                        </a:defRPr>
                      </a:lvl1pPr>
                      <a:lvl2pPr marL="742950" indent="-285750" eaLnBrk="0" hangingPunct="0">
                        <a:spcBef>
                          <a:spcPct val="20000"/>
                        </a:spcBef>
                        <a:tabLst>
                          <a:tab pos="228600" algn="l"/>
                          <a:tab pos="273050" algn="l"/>
                        </a:tabLst>
                        <a:defRPr sz="2000" b="1">
                          <a:solidFill>
                            <a:schemeClr val="tx1"/>
                          </a:solidFill>
                          <a:latin typeface="Arial" charset="0"/>
                          <a:ea typeface="ＭＳ Ｐゴシック" charset="-128"/>
                        </a:defRPr>
                      </a:lvl2pPr>
                      <a:lvl3pPr marL="1143000" indent="-228600" eaLnBrk="0" hangingPunct="0">
                        <a:spcBef>
                          <a:spcPct val="20000"/>
                        </a:spcBef>
                        <a:tabLst>
                          <a:tab pos="228600" algn="l"/>
                          <a:tab pos="273050" algn="l"/>
                        </a:tabLst>
                        <a:defRPr b="1">
                          <a:solidFill>
                            <a:schemeClr val="tx1"/>
                          </a:solidFill>
                          <a:latin typeface="Arial" charset="0"/>
                          <a:ea typeface="ＭＳ Ｐゴシック" charset="-128"/>
                        </a:defRPr>
                      </a:lvl3pPr>
                      <a:lvl4pPr marL="1600200" indent="-228600" eaLnBrk="0" hangingPunct="0">
                        <a:spcBef>
                          <a:spcPct val="20000"/>
                        </a:spcBef>
                        <a:tabLst>
                          <a:tab pos="228600" algn="l"/>
                          <a:tab pos="273050" algn="l"/>
                        </a:tabLst>
                        <a:defRPr sz="1600" b="1">
                          <a:solidFill>
                            <a:schemeClr val="tx1"/>
                          </a:solidFill>
                          <a:latin typeface="Arial" charset="0"/>
                          <a:ea typeface="ＭＳ Ｐゴシック" charset="-128"/>
                        </a:defRPr>
                      </a:lvl4pPr>
                      <a:lvl5pPr marL="2057400" indent="-228600" eaLnBrk="0" hangingPunct="0">
                        <a:spcBef>
                          <a:spcPct val="20000"/>
                        </a:spcBef>
                        <a:tabLst>
                          <a:tab pos="228600" algn="l"/>
                          <a:tab pos="273050" algn="l"/>
                        </a:tabLst>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228600" algn="l"/>
                          <a:tab pos="273050" algn="l"/>
                        </a:tabLs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228600" algn="l"/>
                          <a:tab pos="273050" algn="l"/>
                        </a:tabLs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228600" algn="l"/>
                          <a:tab pos="273050" algn="l"/>
                        </a:tabLs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228600" algn="l"/>
                          <a:tab pos="273050" algn="l"/>
                        </a:tabLs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100"/>
                        </a:spcBef>
                        <a:spcAft>
                          <a:spcPts val="300"/>
                        </a:spcAft>
                        <a:buClrTx/>
                        <a:buSzTx/>
                        <a:buFontTx/>
                        <a:buNone/>
                        <a:tabLst>
                          <a:tab pos="228600" algn="l"/>
                          <a:tab pos="273050" algn="l"/>
                        </a:tabLst>
                      </a:pPr>
                      <a:r>
                        <a:rPr kumimoji="0" lang="en-US" altLang="x-none" sz="1800" b="0" i="0" u="none" strike="noStrike" cap="none" normalizeH="0" baseline="0">
                          <a:ln>
                            <a:noFill/>
                          </a:ln>
                          <a:solidFill>
                            <a:schemeClr val="tx1"/>
                          </a:solidFill>
                          <a:effectLst/>
                          <a:latin typeface="Arial" charset="0"/>
                          <a:ea typeface="ＭＳ Ｐゴシック" charset="-128"/>
                        </a:rPr>
                        <a:t>One or more of the following: task time, number of errors, number of tasks accomplished, user satisfaction, gain of user knowledge, ratio of successful operations to total operations, or amount of time or data lost when an error occurs. </a:t>
                      </a:r>
                      <a:endParaRPr kumimoji="0" lang="en-US" altLang="x-none" sz="1800" b="0" i="0" u="none" strike="noStrike" cap="none" normalizeH="0" baseline="0">
                        <a:ln>
                          <a:noFill/>
                        </a:ln>
                        <a:solidFill>
                          <a:schemeClr val="tx1"/>
                        </a:solidFill>
                        <a:effectLst/>
                        <a:latin typeface="Times New Roman" charset="0"/>
                        <a:ea typeface="ＭＳ Ｐゴシック" charset="-128"/>
                      </a:endParaRPr>
                    </a:p>
                  </a:txBody>
                  <a:tcPr marL="60309" marR="6030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9F9"/>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Sample Concrete Usability Scenario</a:t>
            </a:r>
          </a:p>
        </p:txBody>
      </p:sp>
      <p:sp>
        <p:nvSpPr>
          <p:cNvPr id="48130" name="Content Placeholder 2"/>
          <p:cNvSpPr>
            <a:spLocks noGrp="1"/>
          </p:cNvSpPr>
          <p:nvPr>
            <p:ph idx="1"/>
          </p:nvPr>
        </p:nvSpPr>
        <p:spPr/>
        <p:txBody>
          <a:bodyPr/>
          <a:lstStyle/>
          <a:p>
            <a:r>
              <a:rPr lang="en-US" altLang="x-none">
                <a:ea typeface="ＭＳ Ｐゴシック" charset="-128"/>
              </a:rPr>
              <a:t>The user downloads a new application and is using it productively after two minutes of experimentation.</a:t>
            </a:r>
          </a:p>
        </p:txBody>
      </p:sp>
      <p:sp>
        <p:nvSpPr>
          <p:cNvPr id="48131"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x-none">
                <a:ea typeface="ＭＳ Ｐゴシック" charset="-128"/>
              </a:rPr>
              <a:t>Concrete Scenario</a:t>
            </a:r>
          </a:p>
        </p:txBody>
      </p:sp>
      <p:sp>
        <p:nvSpPr>
          <p:cNvPr id="4915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5670D96-ACE3-5346-982F-22DBD4F41A47}" type="slidenum">
              <a:rPr lang="en-US" altLang="x-none" sz="1400">
                <a:latin typeface="Arial Black" charset="0"/>
              </a:rPr>
              <a:pPr eaLnBrk="1" hangingPunct="1"/>
              <a:t>38</a:t>
            </a:fld>
            <a:endParaRPr lang="en-US" altLang="x-none" sz="1400">
              <a:latin typeface="Arial Black" charset="0"/>
            </a:endParaRPr>
          </a:p>
        </p:txBody>
      </p:sp>
      <p:pic>
        <p:nvPicPr>
          <p:cNvPr id="49155"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565400"/>
            <a:ext cx="74549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Goal of Usability Tactics</a:t>
            </a:r>
          </a:p>
        </p:txBody>
      </p:sp>
      <p:sp>
        <p:nvSpPr>
          <p:cNvPr id="3" name="Content Placeholder 2"/>
          <p:cNvSpPr>
            <a:spLocks noGrp="1"/>
          </p:cNvSpPr>
          <p:nvPr>
            <p:ph idx="1"/>
          </p:nvPr>
        </p:nvSpPr>
        <p:spPr/>
        <p:txBody>
          <a:bodyPr>
            <a:normAutofit fontScale="85000" lnSpcReduction="20000"/>
          </a:bodyPr>
          <a:lstStyle/>
          <a:p>
            <a:pPr>
              <a:defRPr/>
            </a:pPr>
            <a:r>
              <a:rPr lang="en-US" dirty="0"/>
              <a:t>Researchers in human-computer interaction have used the terms "user initiative," "system initiative," and "mixed initiative" to describe which of the human-computer pair takes the initiative in performing certain actions and how the interaction proceeds. </a:t>
            </a:r>
          </a:p>
          <a:p>
            <a:pPr>
              <a:defRPr/>
            </a:pPr>
            <a:r>
              <a:rPr lang="en-US" dirty="0"/>
              <a:t>Usability scenarios can combine initiatives from both perspectives. </a:t>
            </a:r>
          </a:p>
          <a:p>
            <a:pPr>
              <a:defRPr/>
            </a:pPr>
            <a:r>
              <a:rPr lang="en-US" dirty="0"/>
              <a:t>We use this distinction between user and system initiative to discuss the tactics that the architect uses to achieve the various scenarios.</a:t>
            </a:r>
          </a:p>
        </p:txBody>
      </p:sp>
      <p:sp>
        <p:nvSpPr>
          <p:cNvPr id="50179"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58498A4-2013-4F97-834F-B2D3595452FB}"/>
              </a:ext>
            </a:extLst>
          </p:cNvPr>
          <p:cNvSpPr>
            <a:spLocks noGrp="1"/>
          </p:cNvSpPr>
          <p:nvPr>
            <p:ph type="title"/>
          </p:nvPr>
        </p:nvSpPr>
        <p:spPr/>
        <p:txBody>
          <a:bodyPr/>
          <a:lstStyle/>
          <a:p>
            <a:r>
              <a:rPr lang="sv-SE" dirty="0"/>
              <a:t>Black-box </a:t>
            </a:r>
            <a:r>
              <a:rPr lang="sv-SE" dirty="0" err="1"/>
              <a:t>testing</a:t>
            </a:r>
            <a:endParaRPr lang="sv-SE" dirty="0"/>
          </a:p>
        </p:txBody>
      </p:sp>
      <p:sp>
        <p:nvSpPr>
          <p:cNvPr id="3" name="Platshållare för innehåll 2">
            <a:extLst>
              <a:ext uri="{FF2B5EF4-FFF2-40B4-BE49-F238E27FC236}">
                <a16:creationId xmlns:a16="http://schemas.microsoft.com/office/drawing/2014/main" id="{16DBCE07-202C-4285-86B0-6FA2F26B0789}"/>
              </a:ext>
            </a:extLst>
          </p:cNvPr>
          <p:cNvSpPr>
            <a:spLocks noGrp="1"/>
          </p:cNvSpPr>
          <p:nvPr>
            <p:ph idx="1"/>
          </p:nvPr>
        </p:nvSpPr>
        <p:spPr>
          <a:xfrm>
            <a:off x="597711" y="4107179"/>
            <a:ext cx="8029575" cy="1434480"/>
          </a:xfrm>
        </p:spPr>
        <p:txBody>
          <a:bodyPr/>
          <a:lstStyle/>
          <a:p>
            <a:r>
              <a:rPr lang="sv-SE" sz="2000" dirty="0" err="1"/>
              <a:t>We</a:t>
            </a:r>
            <a:r>
              <a:rPr lang="sv-SE" sz="2000" dirty="0"/>
              <a:t> </a:t>
            </a:r>
            <a:r>
              <a:rPr lang="sv-SE" sz="2000" dirty="0" err="1"/>
              <a:t>are</a:t>
            </a:r>
            <a:r>
              <a:rPr lang="sv-SE" sz="2000" dirty="0"/>
              <a:t> </a:t>
            </a:r>
            <a:r>
              <a:rPr lang="sv-SE" sz="2000" dirty="0" err="1"/>
              <a:t>testing</a:t>
            </a:r>
            <a:r>
              <a:rPr lang="sv-SE" sz="2000" dirty="0"/>
              <a:t> </a:t>
            </a:r>
            <a:r>
              <a:rPr lang="sv-SE" sz="2000" dirty="0" err="1"/>
              <a:t>if</a:t>
            </a:r>
            <a:r>
              <a:rPr lang="sv-SE" sz="2000" dirty="0"/>
              <a:t> </a:t>
            </a:r>
            <a:r>
              <a:rPr lang="sv-SE" sz="2000" dirty="0" err="1"/>
              <a:t>actual</a:t>
            </a:r>
            <a:r>
              <a:rPr lang="sv-SE" sz="2000" dirty="0"/>
              <a:t> output </a:t>
            </a:r>
            <a:r>
              <a:rPr lang="sv-SE" sz="2000" dirty="0" err="1"/>
              <a:t>matches</a:t>
            </a:r>
            <a:r>
              <a:rPr lang="sv-SE" sz="2000" dirty="0"/>
              <a:t> </a:t>
            </a:r>
            <a:r>
              <a:rPr lang="sv-SE" sz="2000" dirty="0" err="1"/>
              <a:t>expected</a:t>
            </a:r>
            <a:r>
              <a:rPr lang="sv-SE" sz="2000" dirty="0"/>
              <a:t> output</a:t>
            </a:r>
          </a:p>
          <a:p>
            <a:r>
              <a:rPr lang="sv-SE" sz="2000" dirty="0"/>
              <a:t>The test </a:t>
            </a:r>
            <a:r>
              <a:rPr lang="sv-SE" sz="2000" dirty="0" err="1"/>
              <a:t>passes</a:t>
            </a:r>
            <a:r>
              <a:rPr lang="sv-SE" sz="2000" dirty="0"/>
              <a:t> for </a:t>
            </a:r>
            <a:r>
              <a:rPr lang="sv-SE" sz="2000" dirty="0" err="1"/>
              <a:t>getRectangleArea</a:t>
            </a:r>
            <a:r>
              <a:rPr lang="sv-SE" sz="2000" dirty="0"/>
              <a:t>(5,4) = 20, and </a:t>
            </a:r>
            <a:r>
              <a:rPr lang="sv-SE" sz="2000" dirty="0" err="1"/>
              <a:t>fails</a:t>
            </a:r>
            <a:r>
              <a:rPr lang="sv-SE" sz="2000" dirty="0"/>
              <a:t> </a:t>
            </a:r>
            <a:r>
              <a:rPr lang="sv-SE" sz="2000" dirty="0" err="1"/>
              <a:t>if</a:t>
            </a:r>
            <a:r>
              <a:rPr lang="sv-SE" sz="2000" dirty="0"/>
              <a:t> not</a:t>
            </a:r>
          </a:p>
        </p:txBody>
      </p:sp>
      <p:sp>
        <p:nvSpPr>
          <p:cNvPr id="4" name="Platshållare för bildnummer 3">
            <a:extLst>
              <a:ext uri="{FF2B5EF4-FFF2-40B4-BE49-F238E27FC236}">
                <a16:creationId xmlns:a16="http://schemas.microsoft.com/office/drawing/2014/main" id="{3FEA3E21-279A-4233-94D5-635B2A8E318B}"/>
              </a:ext>
            </a:extLst>
          </p:cNvPr>
          <p:cNvSpPr>
            <a:spLocks noGrp="1"/>
          </p:cNvSpPr>
          <p:nvPr>
            <p:ph type="sldNum" sz="quarter" idx="10"/>
          </p:nvPr>
        </p:nvSpPr>
        <p:spPr/>
        <p:txBody>
          <a:bodyPr/>
          <a:lstStyle/>
          <a:p>
            <a:fld id="{C982DE14-0267-5B47-8712-AF8DF55B2165}" type="slidenum">
              <a:rPr lang="en-US" altLang="x-none" smtClean="0"/>
              <a:pPr/>
              <a:t>4</a:t>
            </a:fld>
            <a:endParaRPr lang="en-US" altLang="x-none"/>
          </a:p>
        </p:txBody>
      </p:sp>
      <p:sp>
        <p:nvSpPr>
          <p:cNvPr id="5" name="Moln 4">
            <a:extLst>
              <a:ext uri="{FF2B5EF4-FFF2-40B4-BE49-F238E27FC236}">
                <a16:creationId xmlns:a16="http://schemas.microsoft.com/office/drawing/2014/main" id="{EA1D80E0-038E-495D-B545-1ADCBFFDD8EB}"/>
              </a:ext>
            </a:extLst>
          </p:cNvPr>
          <p:cNvSpPr/>
          <p:nvPr/>
        </p:nvSpPr>
        <p:spPr>
          <a:xfrm>
            <a:off x="2987824" y="2718150"/>
            <a:ext cx="4392488" cy="102552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600" dirty="0">
                <a:solidFill>
                  <a:schemeClr val="tx1"/>
                </a:solidFill>
              </a:rPr>
              <a:t>public </a:t>
            </a:r>
            <a:r>
              <a:rPr lang="sv-SE" sz="1600" dirty="0" err="1">
                <a:solidFill>
                  <a:schemeClr val="tx1"/>
                </a:solidFill>
              </a:rPr>
              <a:t>int</a:t>
            </a:r>
            <a:r>
              <a:rPr lang="sv-SE" sz="1600" dirty="0">
                <a:solidFill>
                  <a:schemeClr val="tx1"/>
                </a:solidFill>
              </a:rPr>
              <a:t> </a:t>
            </a:r>
            <a:r>
              <a:rPr lang="sv-SE" sz="1600" dirty="0" err="1">
                <a:solidFill>
                  <a:schemeClr val="tx1"/>
                </a:solidFill>
              </a:rPr>
              <a:t>getRectangleArea</a:t>
            </a:r>
            <a:r>
              <a:rPr lang="sv-SE" sz="1600" dirty="0">
                <a:solidFill>
                  <a:schemeClr val="tx1"/>
                </a:solidFill>
              </a:rPr>
              <a:t>( </a:t>
            </a:r>
            <a:r>
              <a:rPr lang="sv-SE" sz="1600" dirty="0" err="1">
                <a:solidFill>
                  <a:schemeClr val="tx1"/>
                </a:solidFill>
              </a:rPr>
              <a:t>int</a:t>
            </a:r>
            <a:r>
              <a:rPr lang="sv-SE" sz="1600" dirty="0">
                <a:solidFill>
                  <a:schemeClr val="tx1"/>
                </a:solidFill>
              </a:rPr>
              <a:t> </a:t>
            </a:r>
            <a:r>
              <a:rPr lang="sv-SE" sz="1600" dirty="0" err="1">
                <a:solidFill>
                  <a:schemeClr val="tx1"/>
                </a:solidFill>
              </a:rPr>
              <a:t>height</a:t>
            </a:r>
            <a:r>
              <a:rPr lang="sv-SE" sz="1600" dirty="0">
                <a:solidFill>
                  <a:schemeClr val="tx1"/>
                </a:solidFill>
              </a:rPr>
              <a:t>, </a:t>
            </a:r>
            <a:r>
              <a:rPr lang="sv-SE" sz="1600" dirty="0" err="1">
                <a:solidFill>
                  <a:schemeClr val="tx1"/>
                </a:solidFill>
              </a:rPr>
              <a:t>int</a:t>
            </a:r>
            <a:r>
              <a:rPr lang="sv-SE" sz="1600" dirty="0">
                <a:solidFill>
                  <a:schemeClr val="tx1"/>
                </a:solidFill>
              </a:rPr>
              <a:t> </a:t>
            </a:r>
            <a:r>
              <a:rPr lang="sv-SE" sz="1600" dirty="0" err="1">
                <a:solidFill>
                  <a:schemeClr val="tx1"/>
                </a:solidFill>
              </a:rPr>
              <a:t>width</a:t>
            </a:r>
            <a:r>
              <a:rPr lang="sv-SE" sz="1600" dirty="0">
                <a:solidFill>
                  <a:schemeClr val="tx1"/>
                </a:solidFill>
              </a:rPr>
              <a:t>) { }</a:t>
            </a:r>
          </a:p>
        </p:txBody>
      </p:sp>
      <p:sp>
        <p:nvSpPr>
          <p:cNvPr id="6" name="Pil: höger 5">
            <a:extLst>
              <a:ext uri="{FF2B5EF4-FFF2-40B4-BE49-F238E27FC236}">
                <a16:creationId xmlns:a16="http://schemas.microsoft.com/office/drawing/2014/main" id="{BB6B71D5-971E-4E4A-9965-1030351F978B}"/>
              </a:ext>
            </a:extLst>
          </p:cNvPr>
          <p:cNvSpPr/>
          <p:nvPr/>
        </p:nvSpPr>
        <p:spPr>
          <a:xfrm>
            <a:off x="323528" y="2744923"/>
            <a:ext cx="2520281" cy="9300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600" dirty="0" err="1">
                <a:solidFill>
                  <a:schemeClr val="tx1"/>
                </a:solidFill>
              </a:rPr>
              <a:t>getRectangleArea</a:t>
            </a:r>
            <a:r>
              <a:rPr lang="sv-SE" sz="1600" dirty="0">
                <a:solidFill>
                  <a:schemeClr val="tx1"/>
                </a:solidFill>
              </a:rPr>
              <a:t>(5,4)</a:t>
            </a:r>
          </a:p>
        </p:txBody>
      </p:sp>
      <p:sp>
        <p:nvSpPr>
          <p:cNvPr id="7" name="Lika med 6">
            <a:extLst>
              <a:ext uri="{FF2B5EF4-FFF2-40B4-BE49-F238E27FC236}">
                <a16:creationId xmlns:a16="http://schemas.microsoft.com/office/drawing/2014/main" id="{A857AFDB-0E01-4630-9276-3688992F3EAB}"/>
              </a:ext>
            </a:extLst>
          </p:cNvPr>
          <p:cNvSpPr/>
          <p:nvPr/>
        </p:nvSpPr>
        <p:spPr>
          <a:xfrm>
            <a:off x="7497713" y="2949630"/>
            <a:ext cx="746695" cy="50405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8" name="textruta 7">
            <a:extLst>
              <a:ext uri="{FF2B5EF4-FFF2-40B4-BE49-F238E27FC236}">
                <a16:creationId xmlns:a16="http://schemas.microsoft.com/office/drawing/2014/main" id="{68C4F4C8-A6A7-408A-819C-FB7B9D476987}"/>
              </a:ext>
            </a:extLst>
          </p:cNvPr>
          <p:cNvSpPr txBox="1"/>
          <p:nvPr/>
        </p:nvSpPr>
        <p:spPr>
          <a:xfrm>
            <a:off x="8244408" y="2909270"/>
            <a:ext cx="639919" cy="584775"/>
          </a:xfrm>
          <a:prstGeom prst="rect">
            <a:avLst/>
          </a:prstGeom>
          <a:noFill/>
        </p:spPr>
        <p:txBody>
          <a:bodyPr wrap="none" rtlCol="0">
            <a:spAutoFit/>
          </a:bodyPr>
          <a:lstStyle/>
          <a:p>
            <a:r>
              <a:rPr lang="sv-SE" sz="3200" b="1" dirty="0"/>
              <a:t>20</a:t>
            </a:r>
          </a:p>
        </p:txBody>
      </p:sp>
      <p:sp>
        <p:nvSpPr>
          <p:cNvPr id="9" name="Rectangle 3">
            <a:extLst>
              <a:ext uri="{FF2B5EF4-FFF2-40B4-BE49-F238E27FC236}">
                <a16:creationId xmlns:a16="http://schemas.microsoft.com/office/drawing/2014/main" id="{137D50C6-95EA-4595-BE71-6D00962D48BC}"/>
              </a:ext>
            </a:extLst>
          </p:cNvPr>
          <p:cNvSpPr>
            <a:spLocks noChangeArrowheads="1"/>
          </p:cNvSpPr>
          <p:nvPr/>
        </p:nvSpPr>
        <p:spPr bwMode="auto">
          <a:xfrm>
            <a:off x="3557930" y="5202573"/>
            <a:ext cx="2209800" cy="609600"/>
          </a:xfrm>
          <a:prstGeom prst="rect">
            <a:avLst/>
          </a:prstGeom>
          <a:solidFill>
            <a:schemeClr val="tx1"/>
          </a:solidFill>
          <a:ln w="25400">
            <a:solidFill>
              <a:schemeClr val="tx1"/>
            </a:solidFill>
            <a:miter lim="800000"/>
            <a:headEnd/>
            <a:tailEnd/>
          </a:ln>
        </p:spPr>
        <p:txBody>
          <a:bodyPr wrap="none"/>
          <a:lstStyle>
            <a:lvl1pPr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sv-SE" dirty="0">
                <a:solidFill>
                  <a:schemeClr val="bg1"/>
                </a:solidFill>
              </a:rPr>
              <a:t>Black box</a:t>
            </a:r>
          </a:p>
        </p:txBody>
      </p:sp>
      <p:sp>
        <p:nvSpPr>
          <p:cNvPr id="10" name="Text Box 4">
            <a:extLst>
              <a:ext uri="{FF2B5EF4-FFF2-40B4-BE49-F238E27FC236}">
                <a16:creationId xmlns:a16="http://schemas.microsoft.com/office/drawing/2014/main" id="{A3E8DFEF-28F5-4B85-AD77-9ACA21E63571}"/>
              </a:ext>
            </a:extLst>
          </p:cNvPr>
          <p:cNvSpPr txBox="1">
            <a:spLocks noChangeArrowheads="1"/>
          </p:cNvSpPr>
          <p:nvPr/>
        </p:nvSpPr>
        <p:spPr bwMode="auto">
          <a:xfrm>
            <a:off x="357530" y="5336895"/>
            <a:ext cx="222408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nSpc>
                <a:spcPct val="60000"/>
              </a:lnSpc>
              <a:spcBef>
                <a:spcPct val="50000"/>
              </a:spcBef>
            </a:pPr>
            <a:r>
              <a:rPr lang="en-US" altLang="sv-SE" i="1" dirty="0"/>
              <a:t>… requirements</a:t>
            </a:r>
          </a:p>
        </p:txBody>
      </p:sp>
      <p:sp>
        <p:nvSpPr>
          <p:cNvPr id="11" name="Text Box 5">
            <a:extLst>
              <a:ext uri="{FF2B5EF4-FFF2-40B4-BE49-F238E27FC236}">
                <a16:creationId xmlns:a16="http://schemas.microsoft.com/office/drawing/2014/main" id="{856A8C89-7322-44F0-8DE7-745AEC7E7132}"/>
              </a:ext>
            </a:extLst>
          </p:cNvPr>
          <p:cNvSpPr txBox="1">
            <a:spLocks noChangeArrowheads="1"/>
          </p:cNvSpPr>
          <p:nvPr/>
        </p:nvSpPr>
        <p:spPr bwMode="auto">
          <a:xfrm>
            <a:off x="6428130" y="5231917"/>
            <a:ext cx="2333625" cy="94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r">
              <a:lnSpc>
                <a:spcPct val="40000"/>
              </a:lnSpc>
              <a:spcBef>
                <a:spcPct val="50000"/>
              </a:spcBef>
            </a:pPr>
            <a:r>
              <a:rPr lang="en-US" altLang="sv-SE" i="1" dirty="0"/>
              <a:t>Actual </a:t>
            </a:r>
            <a:r>
              <a:rPr lang="en-US" altLang="sv-SE" dirty="0"/>
              <a:t>output</a:t>
            </a:r>
            <a:endParaRPr lang="en-US" altLang="sv-SE" i="1" dirty="0"/>
          </a:p>
          <a:p>
            <a:pPr algn="r">
              <a:lnSpc>
                <a:spcPct val="40000"/>
              </a:lnSpc>
              <a:spcBef>
                <a:spcPct val="50000"/>
              </a:spcBef>
            </a:pPr>
            <a:r>
              <a:rPr lang="en-US" altLang="sv-SE" dirty="0"/>
              <a:t>compared with</a:t>
            </a:r>
            <a:r>
              <a:rPr lang="en-US" altLang="sv-SE" i="1" dirty="0"/>
              <a:t> </a:t>
            </a:r>
          </a:p>
          <a:p>
            <a:pPr algn="r">
              <a:lnSpc>
                <a:spcPct val="40000"/>
              </a:lnSpc>
              <a:spcBef>
                <a:spcPct val="50000"/>
              </a:spcBef>
            </a:pPr>
            <a:r>
              <a:rPr lang="en-US" altLang="sv-SE" i="1" dirty="0"/>
              <a:t>required </a:t>
            </a:r>
            <a:r>
              <a:rPr lang="en-US" altLang="sv-SE" dirty="0"/>
              <a:t>output</a:t>
            </a:r>
          </a:p>
        </p:txBody>
      </p:sp>
      <p:cxnSp>
        <p:nvCxnSpPr>
          <p:cNvPr id="12" name="AutoShape 26">
            <a:extLst>
              <a:ext uri="{FF2B5EF4-FFF2-40B4-BE49-F238E27FC236}">
                <a16:creationId xmlns:a16="http://schemas.microsoft.com/office/drawing/2014/main" id="{8080FA13-91F5-48BC-84C5-C35C732DCA7A}"/>
              </a:ext>
            </a:extLst>
          </p:cNvPr>
          <p:cNvCxnSpPr>
            <a:cxnSpLocks noChangeShapeType="1"/>
            <a:endCxn id="9" idx="1"/>
          </p:cNvCxnSpPr>
          <p:nvPr/>
        </p:nvCxnSpPr>
        <p:spPr bwMode="auto">
          <a:xfrm>
            <a:off x="2581618" y="5507373"/>
            <a:ext cx="976312" cy="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3" name="AutoShape 27">
            <a:extLst>
              <a:ext uri="{FF2B5EF4-FFF2-40B4-BE49-F238E27FC236}">
                <a16:creationId xmlns:a16="http://schemas.microsoft.com/office/drawing/2014/main" id="{24E508E5-88FC-444D-A221-DCE2E23B64CF}"/>
              </a:ext>
            </a:extLst>
          </p:cNvPr>
          <p:cNvCxnSpPr>
            <a:cxnSpLocks noChangeShapeType="1"/>
            <a:stCxn id="9" idx="3"/>
          </p:cNvCxnSpPr>
          <p:nvPr/>
        </p:nvCxnSpPr>
        <p:spPr bwMode="auto">
          <a:xfrm>
            <a:off x="5767730" y="5507373"/>
            <a:ext cx="660400" cy="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98852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Goal of Usability Tactics</a:t>
            </a:r>
          </a:p>
        </p:txBody>
      </p:sp>
      <p:sp>
        <p:nvSpPr>
          <p:cNvPr id="51202"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pic>
        <p:nvPicPr>
          <p:cNvPr id="51203" name="Picture 20" descr="Description: Description: Description: Description: graphics/05fig1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895600"/>
            <a:ext cx="7272337"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x-none">
                <a:ea typeface="ＭＳ Ｐゴシック" charset="-128"/>
              </a:rPr>
              <a:t>Question</a:t>
            </a:r>
          </a:p>
        </p:txBody>
      </p:sp>
      <p:sp>
        <p:nvSpPr>
          <p:cNvPr id="52226" name="Content Placeholder 4"/>
          <p:cNvSpPr>
            <a:spLocks noGrp="1"/>
          </p:cNvSpPr>
          <p:nvPr>
            <p:ph idx="1"/>
          </p:nvPr>
        </p:nvSpPr>
        <p:spPr/>
        <p:txBody>
          <a:bodyPr/>
          <a:lstStyle/>
          <a:p>
            <a:r>
              <a:rPr lang="en-US" altLang="x-none">
                <a:ea typeface="ＭＳ Ｐゴシック" charset="-128"/>
              </a:rPr>
              <a:t>How do we design for usability?</a:t>
            </a:r>
          </a:p>
        </p:txBody>
      </p:sp>
      <p:sp>
        <p:nvSpPr>
          <p:cNvPr id="52227"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F7527EC-0DFD-9348-ACA3-85F5B9D34BD6}" type="slidenum">
              <a:rPr lang="en-US" altLang="x-none" sz="1400">
                <a:latin typeface="Arial Black" charset="0"/>
              </a:rPr>
              <a:pPr eaLnBrk="1" hangingPunct="1"/>
              <a:t>41</a:t>
            </a:fld>
            <a:endParaRPr lang="en-US" altLang="x-none" sz="1400">
              <a:latin typeface="Arial Black" charset="0"/>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Usability Tactics</a:t>
            </a:r>
          </a:p>
        </p:txBody>
      </p:sp>
      <p:sp>
        <p:nvSpPr>
          <p:cNvPr id="53250"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
        <p:nvSpPr>
          <p:cNvPr id="5325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x-none" sz="1800"/>
          </a:p>
        </p:txBody>
      </p:sp>
      <p:sp>
        <p:nvSpPr>
          <p:cNvPr id="5325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x-none" sz="1800"/>
          </a:p>
        </p:txBody>
      </p:sp>
      <p:pic>
        <p:nvPicPr>
          <p:cNvPr id="5325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989138"/>
            <a:ext cx="7678738" cy="410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Support User Initiative</a:t>
            </a:r>
          </a:p>
        </p:txBody>
      </p:sp>
      <p:sp>
        <p:nvSpPr>
          <p:cNvPr id="54274" name="Content Placeholder 2"/>
          <p:cNvSpPr>
            <a:spLocks noGrp="1"/>
          </p:cNvSpPr>
          <p:nvPr>
            <p:ph idx="1"/>
          </p:nvPr>
        </p:nvSpPr>
        <p:spPr/>
        <p:txBody>
          <a:bodyPr/>
          <a:lstStyle/>
          <a:p>
            <a:r>
              <a:rPr lang="en-US" altLang="x-none" sz="2000">
                <a:ea typeface="ＭＳ Ｐゴシック" charset="-128"/>
              </a:rPr>
              <a:t>Cancel: the system must listen for the cancel request; the command being canceled must be terminated; resources used must be freed; and collaborating components must be informed.</a:t>
            </a:r>
          </a:p>
          <a:p>
            <a:r>
              <a:rPr lang="en-US" altLang="x-none" sz="2000">
                <a:ea typeface="ＭＳ Ｐゴシック" charset="-128"/>
              </a:rPr>
              <a:t>Pause/Resume: temporarily free resources so that they may be re-allocated to other tasks.</a:t>
            </a:r>
          </a:p>
          <a:p>
            <a:r>
              <a:rPr lang="en-US" altLang="x-none" sz="2000">
                <a:ea typeface="ＭＳ Ｐゴシック" charset="-128"/>
              </a:rPr>
              <a:t>Undo: maintain a sufficient amount of information about system state so that an earlier state may be restored, at the user</a:t>
            </a:r>
            <a:r>
              <a:rPr lang="en-US" altLang="en-US" sz="2000">
                <a:ea typeface="ＭＳ Ｐゴシック" charset="-128"/>
              </a:rPr>
              <a:t>’</a:t>
            </a:r>
            <a:r>
              <a:rPr lang="en-US" altLang="x-none" sz="2000">
                <a:ea typeface="ＭＳ Ｐゴシック" charset="-128"/>
              </a:rPr>
              <a:t>s request.</a:t>
            </a:r>
          </a:p>
          <a:p>
            <a:r>
              <a:rPr lang="en-US" altLang="x-none" sz="2000">
                <a:ea typeface="ＭＳ Ｐゴシック" charset="-128"/>
              </a:rPr>
              <a:t>Aggregate: ability to aggregate lower-level objects into a group, so that a user operation may be applied to the group, freeing the user from the drudgery.</a:t>
            </a:r>
          </a:p>
        </p:txBody>
      </p:sp>
      <p:sp>
        <p:nvSpPr>
          <p:cNvPr id="54275"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Support System Initiative</a:t>
            </a:r>
          </a:p>
        </p:txBody>
      </p:sp>
      <p:sp>
        <p:nvSpPr>
          <p:cNvPr id="3" name="Content Placeholder 2"/>
          <p:cNvSpPr>
            <a:spLocks noGrp="1"/>
          </p:cNvSpPr>
          <p:nvPr>
            <p:ph idx="1"/>
          </p:nvPr>
        </p:nvSpPr>
        <p:spPr/>
        <p:txBody>
          <a:bodyPr>
            <a:normAutofit fontScale="92500" lnSpcReduction="20000"/>
          </a:bodyPr>
          <a:lstStyle/>
          <a:p>
            <a:pPr>
              <a:defRPr/>
            </a:pPr>
            <a:r>
              <a:rPr lang="en-US" dirty="0"/>
              <a:t>Maintain Task Model: determines context so the system can have some idea of what the user is attempting and provide assistance. </a:t>
            </a:r>
          </a:p>
          <a:p>
            <a:pPr>
              <a:defRPr/>
            </a:pPr>
            <a:r>
              <a:rPr lang="en-US" dirty="0"/>
              <a:t>Maintain User Model: explicitly represents the user's knowledge of the system, the user's behavior in terms of expected response time, etc. </a:t>
            </a:r>
          </a:p>
          <a:p>
            <a:pPr>
              <a:defRPr/>
            </a:pPr>
            <a:r>
              <a:rPr lang="en-US" dirty="0"/>
              <a:t>Maintain System Model: system maintains an explicit model of itself. This is used to determine expected system behavior so that appropriate feedback can be given to the user.</a:t>
            </a:r>
          </a:p>
          <a:p>
            <a:pPr marL="0" indent="0">
              <a:buFont typeface="Arial" charset="0"/>
              <a:buNone/>
              <a:defRPr/>
            </a:pPr>
            <a:endParaRPr lang="en-US" dirty="0"/>
          </a:p>
          <a:p>
            <a:pPr>
              <a:defRPr/>
            </a:pPr>
            <a:endParaRPr lang="en-US" dirty="0"/>
          </a:p>
        </p:txBody>
      </p:sp>
      <p:sp>
        <p:nvSpPr>
          <p:cNvPr id="55299"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Checklist</a:t>
            </a:r>
          </a:p>
        </p:txBody>
      </p:sp>
      <p:sp>
        <p:nvSpPr>
          <p:cNvPr id="56322" name="Content Placeholder 2"/>
          <p:cNvSpPr>
            <a:spLocks noGrp="1"/>
          </p:cNvSpPr>
          <p:nvPr>
            <p:ph idx="1"/>
          </p:nvPr>
        </p:nvSpPr>
        <p:spPr/>
        <p:txBody>
          <a:bodyPr/>
          <a:lstStyle/>
          <a:p>
            <a:pPr marL="971550" lvl="1" indent="-514350">
              <a:buFont typeface="Arial Black" charset="0"/>
              <a:buAutoNum type="arabicPeriod"/>
            </a:pPr>
            <a:r>
              <a:rPr lang="en-US" altLang="x-none" sz="2600">
                <a:ea typeface="ＭＳ Ｐゴシック" charset="-128"/>
              </a:rPr>
              <a:t>Allocation of responsibilities</a:t>
            </a:r>
          </a:p>
          <a:p>
            <a:pPr marL="971550" lvl="1" indent="-514350">
              <a:buFont typeface="Arial Black" charset="0"/>
              <a:buAutoNum type="arabicPeriod"/>
            </a:pPr>
            <a:r>
              <a:rPr lang="en-US" altLang="x-none" sz="2600">
                <a:ea typeface="ＭＳ Ｐゴシック" charset="-128"/>
              </a:rPr>
              <a:t>Coordination model</a:t>
            </a:r>
          </a:p>
          <a:p>
            <a:pPr marL="971550" lvl="1" indent="-514350">
              <a:buFont typeface="Arial Black" charset="0"/>
              <a:buAutoNum type="arabicPeriod"/>
            </a:pPr>
            <a:r>
              <a:rPr lang="en-US" altLang="x-none" sz="2600">
                <a:ea typeface="ＭＳ Ｐゴシック" charset="-128"/>
              </a:rPr>
              <a:t>Data model</a:t>
            </a:r>
          </a:p>
          <a:p>
            <a:pPr marL="971550" lvl="1" indent="-514350">
              <a:buFont typeface="Arial Black" charset="0"/>
              <a:buAutoNum type="arabicPeriod"/>
            </a:pPr>
            <a:r>
              <a:rPr lang="en-US" altLang="x-none" sz="2600">
                <a:ea typeface="ＭＳ Ｐゴシック" charset="-128"/>
              </a:rPr>
              <a:t>Mapping among architectural elements</a:t>
            </a:r>
          </a:p>
          <a:p>
            <a:pPr marL="971550" lvl="1" indent="-514350">
              <a:buFont typeface="Arial Black" charset="0"/>
              <a:buAutoNum type="arabicPeriod"/>
            </a:pPr>
            <a:r>
              <a:rPr lang="en-US" altLang="x-none" sz="2600">
                <a:ea typeface="ＭＳ Ｐゴシック" charset="-128"/>
              </a:rPr>
              <a:t>Management of resources</a:t>
            </a:r>
          </a:p>
          <a:p>
            <a:pPr marL="971550" lvl="1" indent="-514350">
              <a:buFont typeface="Arial Black" charset="0"/>
              <a:buAutoNum type="arabicPeriod"/>
            </a:pPr>
            <a:r>
              <a:rPr lang="en-US" altLang="x-none" sz="2600">
                <a:ea typeface="ＭＳ Ｐゴシック" charset="-128"/>
              </a:rPr>
              <a:t>Binding time decisions</a:t>
            </a:r>
          </a:p>
          <a:p>
            <a:pPr marL="971550" lvl="1" indent="-514350">
              <a:buFont typeface="Arial Black" charset="0"/>
              <a:buAutoNum type="arabicPeriod"/>
            </a:pPr>
            <a:r>
              <a:rPr lang="en-US" altLang="x-none" sz="2600">
                <a:ea typeface="ＭＳ Ｐゴシック" charset="-128"/>
              </a:rPr>
              <a:t>Choice of technology</a:t>
            </a:r>
          </a:p>
          <a:p>
            <a:endParaRPr lang="en-US" altLang="x-none">
              <a:ea typeface="ＭＳ Ｐゴシック" charset="-128"/>
            </a:endParaRPr>
          </a:p>
        </p:txBody>
      </p:sp>
      <p:sp>
        <p:nvSpPr>
          <p:cNvPr id="5632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77A026A-B40B-1B41-9F5C-C2F0BBE886F6}" type="slidenum">
              <a:rPr lang="en-US" altLang="x-none" sz="1400">
                <a:latin typeface="Arial Black" charset="0"/>
              </a:rPr>
              <a:pPr eaLnBrk="1" hangingPunct="1"/>
              <a:t>45</a:t>
            </a:fld>
            <a:endParaRPr lang="en-US" altLang="x-none" sz="1400">
              <a:latin typeface="Arial Black"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Allocation of responsibilities</a:t>
            </a:r>
          </a:p>
        </p:txBody>
      </p:sp>
      <p:sp>
        <p:nvSpPr>
          <p:cNvPr id="3" name="Content Placeholder 2"/>
          <p:cNvSpPr>
            <a:spLocks noGrp="1"/>
          </p:cNvSpPr>
          <p:nvPr>
            <p:ph idx="1"/>
          </p:nvPr>
        </p:nvSpPr>
        <p:spPr/>
        <p:txBody>
          <a:bodyPr/>
          <a:lstStyle/>
          <a:p>
            <a:r>
              <a:rPr lang="en-US" dirty="0"/>
              <a:t>Can the system help the user with</a:t>
            </a:r>
          </a:p>
          <a:p>
            <a:pPr lvl="1"/>
            <a:r>
              <a:rPr lang="en-US" dirty="0"/>
              <a:t>learning how to use the system</a:t>
            </a:r>
          </a:p>
          <a:p>
            <a:pPr lvl="1"/>
            <a:r>
              <a:rPr lang="en-US" dirty="0"/>
              <a:t>efficiently achieving the task at hand </a:t>
            </a:r>
          </a:p>
          <a:p>
            <a:pPr lvl="1"/>
            <a:r>
              <a:rPr lang="en-US" dirty="0"/>
              <a:t>adapting and configuring the system</a:t>
            </a:r>
          </a:p>
          <a:p>
            <a:pPr lvl="1"/>
            <a:r>
              <a:rPr lang="en-US" dirty="0"/>
              <a:t>recovering from user and system errors</a:t>
            </a:r>
          </a:p>
        </p:txBody>
      </p:sp>
      <p:sp>
        <p:nvSpPr>
          <p:cNvPr id="4" name="Slide Number Placeholder 3"/>
          <p:cNvSpPr>
            <a:spLocks noGrp="1"/>
          </p:cNvSpPr>
          <p:nvPr>
            <p:ph type="sldNum" sz="quarter" idx="10"/>
          </p:nvPr>
        </p:nvSpPr>
        <p:spPr/>
        <p:txBody>
          <a:bodyPr/>
          <a:lstStyle/>
          <a:p>
            <a:fld id="{19EC74F6-B135-744F-BD7B-6DCED2732C9D}" type="slidenum">
              <a:rPr lang="en-US" altLang="x-none" smtClean="0"/>
              <a:pPr/>
              <a:t>46</a:t>
            </a:fld>
            <a:endParaRPr lang="en-US" altLang="x-none"/>
          </a:p>
        </p:txBody>
      </p:sp>
    </p:spTree>
    <p:extLst>
      <p:ext uri="{BB962C8B-B14F-4D97-AF65-F5344CB8AC3E}">
        <p14:creationId xmlns:p14="http://schemas.microsoft.com/office/powerpoint/2010/main" val="2428966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Design Checklist for Usability</a:t>
            </a:r>
          </a:p>
        </p:txBody>
      </p:sp>
      <p:sp>
        <p:nvSpPr>
          <p:cNvPr id="57346"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6" name="Table 5"/>
          <p:cNvGraphicFramePr>
            <a:graphicFrameLocks noGrp="1"/>
          </p:cNvGraphicFramePr>
          <p:nvPr/>
        </p:nvGraphicFramePr>
        <p:xfrm>
          <a:off x="684213" y="2492375"/>
          <a:ext cx="7775575" cy="2087563"/>
        </p:xfrm>
        <a:graphic>
          <a:graphicData uri="http://schemas.openxmlformats.org/drawingml/2006/table">
            <a:tbl>
              <a:tblPr/>
              <a:tblGrid>
                <a:gridCol w="1995487">
                  <a:extLst>
                    <a:ext uri="{9D8B030D-6E8A-4147-A177-3AD203B41FA5}">
                      <a16:colId xmlns:a16="http://schemas.microsoft.com/office/drawing/2014/main" val="20000"/>
                    </a:ext>
                  </a:extLst>
                </a:gridCol>
                <a:gridCol w="5780088">
                  <a:extLst>
                    <a:ext uri="{9D8B030D-6E8A-4147-A177-3AD203B41FA5}">
                      <a16:colId xmlns:a16="http://schemas.microsoft.com/office/drawing/2014/main" val="20001"/>
                    </a:ext>
                  </a:extLst>
                </a:gridCol>
              </a:tblGrid>
              <a:tr h="2087563">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Allocation of Responsibilities</a:t>
                      </a:r>
                      <a:endParaRPr kumimoji="0" lang="en-US" altLang="x-none" sz="1800" b="1"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dirty="0">
                          <a:ln>
                            <a:noFill/>
                          </a:ln>
                          <a:solidFill>
                            <a:srgbClr val="000000"/>
                          </a:solidFill>
                          <a:effectLst/>
                          <a:latin typeface="Arial" charset="0"/>
                          <a:ea typeface="ＭＳ Ｐゴシック" charset="-128"/>
                        </a:rPr>
                        <a:t>Ensure that additional system responsibilities have been allocated, as needed, to assist the user in</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000" b="1" i="0" u="none" strike="noStrike" cap="none" normalizeH="0" baseline="0" dirty="0">
                          <a:ln>
                            <a:noFill/>
                          </a:ln>
                          <a:solidFill>
                            <a:srgbClr val="000000"/>
                          </a:solidFill>
                          <a:effectLst/>
                          <a:latin typeface="Arial" charset="0"/>
                          <a:ea typeface="ＭＳ Ｐゴシック" charset="-128"/>
                        </a:rPr>
                        <a:t>learning how to use the system</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000" b="1" i="0" u="none" strike="noStrike" cap="none" normalizeH="0" baseline="0" dirty="0">
                          <a:ln>
                            <a:noFill/>
                          </a:ln>
                          <a:solidFill>
                            <a:srgbClr val="000000"/>
                          </a:solidFill>
                          <a:effectLst/>
                          <a:latin typeface="Arial" charset="0"/>
                          <a:ea typeface="ＭＳ Ｐゴシック" charset="-128"/>
                        </a:rPr>
                        <a:t>efficiently achieving the task at hand </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000" b="1" i="0" u="none" strike="noStrike" cap="none" normalizeH="0" baseline="0" dirty="0">
                          <a:ln>
                            <a:noFill/>
                          </a:ln>
                          <a:solidFill>
                            <a:srgbClr val="000000"/>
                          </a:solidFill>
                          <a:effectLst/>
                          <a:latin typeface="Arial" charset="0"/>
                          <a:ea typeface="ＭＳ Ｐゴシック" charset="-128"/>
                        </a:rPr>
                        <a:t>adapting and configuring the system</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000" b="1" i="0" u="none" strike="noStrike" cap="none" normalizeH="0" baseline="0" dirty="0">
                          <a:ln>
                            <a:noFill/>
                          </a:ln>
                          <a:solidFill>
                            <a:srgbClr val="000000"/>
                          </a:solidFill>
                          <a:effectLst/>
                          <a:latin typeface="Arial" charset="0"/>
                          <a:ea typeface="ＭＳ Ｐゴシック" charset="-128"/>
                        </a:rPr>
                        <a:t>recovering from user and system errors</a:t>
                      </a:r>
                      <a:endParaRPr kumimoji="0" lang="en-US" altLang="x-none" sz="2000" b="1" i="0" u="none" strike="noStrike" cap="none" normalizeH="0" baseline="0" dirty="0">
                        <a:ln>
                          <a:noFill/>
                        </a:ln>
                        <a:solidFill>
                          <a:srgbClr val="000000"/>
                        </a:solidFill>
                        <a:effectLst/>
                        <a:latin typeface="Times New Roman"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Coordination model</a:t>
            </a:r>
          </a:p>
        </p:txBody>
      </p:sp>
      <p:sp>
        <p:nvSpPr>
          <p:cNvPr id="3" name="Content Placeholder 2"/>
          <p:cNvSpPr>
            <a:spLocks noGrp="1"/>
          </p:cNvSpPr>
          <p:nvPr>
            <p:ph idx="1"/>
          </p:nvPr>
        </p:nvSpPr>
        <p:spPr/>
        <p:txBody>
          <a:bodyPr/>
          <a:lstStyle/>
          <a:p>
            <a:r>
              <a:rPr lang="en-US" dirty="0"/>
              <a:t>Responsiveness and feedback</a:t>
            </a:r>
          </a:p>
          <a:p>
            <a:pPr lvl="1"/>
            <a:r>
              <a:rPr lang="en-US" dirty="0"/>
              <a:t>A click may start a chain of communication events between components</a:t>
            </a:r>
          </a:p>
          <a:p>
            <a:r>
              <a:rPr lang="en-US" dirty="0"/>
              <a:t>Cancelling or aborting long events</a:t>
            </a:r>
          </a:p>
          <a:p>
            <a:pPr lvl="1"/>
            <a:r>
              <a:rPr lang="en-US" dirty="0"/>
              <a:t>Timely fashion</a:t>
            </a:r>
          </a:p>
          <a:p>
            <a:pPr lvl="1"/>
            <a:r>
              <a:rPr lang="en-US" dirty="0"/>
              <a:t>Lots of components to be notified</a:t>
            </a:r>
          </a:p>
        </p:txBody>
      </p:sp>
      <p:sp>
        <p:nvSpPr>
          <p:cNvPr id="4" name="Slide Number Placeholder 3"/>
          <p:cNvSpPr>
            <a:spLocks noGrp="1"/>
          </p:cNvSpPr>
          <p:nvPr>
            <p:ph type="sldNum" sz="quarter" idx="10"/>
          </p:nvPr>
        </p:nvSpPr>
        <p:spPr/>
        <p:txBody>
          <a:bodyPr/>
          <a:lstStyle/>
          <a:p>
            <a:fld id="{19EC74F6-B135-744F-BD7B-6DCED2732C9D}" type="slidenum">
              <a:rPr lang="en-US" altLang="x-none" smtClean="0"/>
              <a:pPr/>
              <a:t>48</a:t>
            </a:fld>
            <a:endParaRPr lang="en-US" altLang="x-none"/>
          </a:p>
        </p:txBody>
      </p:sp>
    </p:spTree>
    <p:extLst>
      <p:ext uri="{BB962C8B-B14F-4D97-AF65-F5344CB8AC3E}">
        <p14:creationId xmlns:p14="http://schemas.microsoft.com/office/powerpoint/2010/main" val="21454538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Design Checklist for Usability</a:t>
            </a:r>
          </a:p>
        </p:txBody>
      </p:sp>
      <p:sp>
        <p:nvSpPr>
          <p:cNvPr id="58370"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6" name="Table 5"/>
          <p:cNvGraphicFramePr>
            <a:graphicFrameLocks noGrp="1"/>
          </p:cNvGraphicFramePr>
          <p:nvPr/>
        </p:nvGraphicFramePr>
        <p:xfrm>
          <a:off x="684213" y="2492375"/>
          <a:ext cx="7632700" cy="2990850"/>
        </p:xfrm>
        <a:graphic>
          <a:graphicData uri="http://schemas.openxmlformats.org/drawingml/2006/table">
            <a:tbl>
              <a:tblPr/>
              <a:tblGrid>
                <a:gridCol w="1655762">
                  <a:extLst>
                    <a:ext uri="{9D8B030D-6E8A-4147-A177-3AD203B41FA5}">
                      <a16:colId xmlns:a16="http://schemas.microsoft.com/office/drawing/2014/main" val="20000"/>
                    </a:ext>
                  </a:extLst>
                </a:gridCol>
                <a:gridCol w="5976938">
                  <a:extLst>
                    <a:ext uri="{9D8B030D-6E8A-4147-A177-3AD203B41FA5}">
                      <a16:colId xmlns:a16="http://schemas.microsoft.com/office/drawing/2014/main" val="20001"/>
                    </a:ext>
                  </a:extLst>
                </a:gridCol>
              </a:tblGrid>
              <a:tr h="2990850">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Coordination Model</a:t>
                      </a:r>
                      <a:endParaRPr kumimoji="0" lang="en-US" altLang="x-none" sz="1800" b="1" i="0" u="none" strike="noStrike" cap="none" normalizeH="0" baseline="0">
                        <a:ln>
                          <a:noFill/>
                        </a:ln>
                        <a:solidFill>
                          <a:srgbClr val="000000"/>
                        </a:solidFill>
                        <a:effectLst/>
                        <a:latin typeface="Times" charset="0"/>
                        <a:ea typeface="ＭＳ Ｐゴシック" charset="-128"/>
                      </a:endParaRP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Determine whether the properties of system elements</a:t>
                      </a:r>
                      <a:r>
                        <a:rPr kumimoji="0" lang="en-US" altLang="en-US" sz="2000" b="0" i="0" u="none" strike="noStrike" cap="none" normalizeH="0" baseline="0">
                          <a:ln>
                            <a:noFill/>
                          </a:ln>
                          <a:solidFill>
                            <a:srgbClr val="000000"/>
                          </a:solidFill>
                          <a:effectLst/>
                          <a:latin typeface="Arial" charset="0"/>
                          <a:ea typeface="ＭＳ Ｐゴシック" charset="-128"/>
                        </a:rPr>
                        <a:t>’</a:t>
                      </a:r>
                      <a:r>
                        <a:rPr kumimoji="0" lang="en-US" altLang="x-none" sz="2000" b="0" i="0" u="none" strike="noStrike" cap="none" normalizeH="0" baseline="0">
                          <a:ln>
                            <a:noFill/>
                          </a:ln>
                          <a:solidFill>
                            <a:srgbClr val="000000"/>
                          </a:solidFill>
                          <a:effectLst/>
                          <a:latin typeface="Arial" charset="0"/>
                          <a:ea typeface="ＭＳ Ｐゴシック" charset="-128"/>
                        </a:rPr>
                        <a:t> coordination—timeliness, currency, completeness, correctness, consistency—affect how a user learns to use the system, achieves goals or completes tasks, adapts and configures the system, recovers from user and system errors, increases confidence and satisfaction. </a:t>
                      </a:r>
                    </a:p>
                    <a:p>
                      <a:pPr marL="0" marR="0" lvl="0" indent="0" algn="l" defTabSz="914400" rtl="0" eaLnBrk="1" fontAlgn="base" latinLnBrk="0" hangingPunct="1">
                        <a:lnSpc>
                          <a:spcPct val="80000"/>
                        </a:lnSpc>
                        <a:spcBef>
                          <a:spcPts val="100"/>
                        </a:spcBef>
                        <a:spcAft>
                          <a:spcPts val="3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For example, can the system respond to mouse events and give semantic feedback in real time? Can long-running events be canceled in a reasonable amount of time?</a:t>
                      </a:r>
                      <a:endParaRPr kumimoji="0" lang="en-US" altLang="x-none" sz="2000" b="1" i="0" u="none" strike="noStrike" cap="none" normalizeH="0" baseline="0">
                        <a:ln>
                          <a:noFill/>
                        </a:ln>
                        <a:solidFill>
                          <a:srgbClr val="000000"/>
                        </a:solidFill>
                        <a:effectLst/>
                        <a:latin typeface="Times New Roman" charset="0"/>
                        <a:ea typeface="ＭＳ Ｐゴシック" charset="-128"/>
                      </a:endParaRP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E5365-752C-E74F-ABDA-9E1C2FAA3F98}"/>
              </a:ext>
            </a:extLst>
          </p:cNvPr>
          <p:cNvSpPr>
            <a:spLocks noGrp="1"/>
          </p:cNvSpPr>
          <p:nvPr>
            <p:ph type="title"/>
          </p:nvPr>
        </p:nvSpPr>
        <p:spPr/>
        <p:txBody>
          <a:bodyPr/>
          <a:lstStyle/>
          <a:p>
            <a:r>
              <a:rPr lang="sv-SE" dirty="0"/>
              <a:t>Från CSN sidan</a:t>
            </a:r>
          </a:p>
        </p:txBody>
      </p:sp>
      <p:pic>
        <p:nvPicPr>
          <p:cNvPr id="6" name="Content Placeholder 5" descr="A screenshot of a cell phone&#13;&#10;&#13;&#10;Description automatically generated">
            <a:extLst>
              <a:ext uri="{FF2B5EF4-FFF2-40B4-BE49-F238E27FC236}">
                <a16:creationId xmlns:a16="http://schemas.microsoft.com/office/drawing/2014/main" id="{3CC3D578-69F5-0247-8EE7-A76F9069C2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3689" y="2133600"/>
            <a:ext cx="4903956" cy="4495294"/>
          </a:xfrm>
        </p:spPr>
      </p:pic>
      <p:sp>
        <p:nvSpPr>
          <p:cNvPr id="4" name="Slide Number Placeholder 3">
            <a:extLst>
              <a:ext uri="{FF2B5EF4-FFF2-40B4-BE49-F238E27FC236}">
                <a16:creationId xmlns:a16="http://schemas.microsoft.com/office/drawing/2014/main" id="{409BE959-D0E9-AE40-89B2-C503DCB723F6}"/>
              </a:ext>
            </a:extLst>
          </p:cNvPr>
          <p:cNvSpPr>
            <a:spLocks noGrp="1"/>
          </p:cNvSpPr>
          <p:nvPr>
            <p:ph type="sldNum" sz="quarter" idx="10"/>
          </p:nvPr>
        </p:nvSpPr>
        <p:spPr/>
        <p:txBody>
          <a:bodyPr/>
          <a:lstStyle/>
          <a:p>
            <a:fld id="{C982DE14-0267-5B47-8712-AF8DF55B2165}" type="slidenum">
              <a:rPr lang="en-US" altLang="x-none" smtClean="0"/>
              <a:pPr/>
              <a:t>5</a:t>
            </a:fld>
            <a:endParaRPr lang="en-US" altLang="x-none"/>
          </a:p>
        </p:txBody>
      </p:sp>
    </p:spTree>
    <p:extLst>
      <p:ext uri="{BB962C8B-B14F-4D97-AF65-F5344CB8AC3E}">
        <p14:creationId xmlns:p14="http://schemas.microsoft.com/office/powerpoint/2010/main" val="40058467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a:t>
            </a:r>
          </a:p>
        </p:txBody>
      </p:sp>
      <p:sp>
        <p:nvSpPr>
          <p:cNvPr id="3" name="Content Placeholder 2"/>
          <p:cNvSpPr>
            <a:spLocks noGrp="1"/>
          </p:cNvSpPr>
          <p:nvPr>
            <p:ph idx="1"/>
          </p:nvPr>
        </p:nvSpPr>
        <p:spPr/>
        <p:txBody>
          <a:bodyPr/>
          <a:lstStyle/>
          <a:p>
            <a:r>
              <a:rPr lang="en-US" dirty="0"/>
              <a:t>Undo and cancel operations on data</a:t>
            </a:r>
          </a:p>
          <a:p>
            <a:pPr lvl="1"/>
            <a:r>
              <a:rPr lang="en-US" dirty="0"/>
              <a:t>In a timely fashion</a:t>
            </a:r>
          </a:p>
        </p:txBody>
      </p:sp>
      <p:sp>
        <p:nvSpPr>
          <p:cNvPr id="4" name="Slide Number Placeholder 3"/>
          <p:cNvSpPr>
            <a:spLocks noGrp="1"/>
          </p:cNvSpPr>
          <p:nvPr>
            <p:ph type="sldNum" sz="quarter" idx="10"/>
          </p:nvPr>
        </p:nvSpPr>
        <p:spPr/>
        <p:txBody>
          <a:bodyPr/>
          <a:lstStyle/>
          <a:p>
            <a:fld id="{19EC74F6-B135-744F-BD7B-6DCED2732C9D}" type="slidenum">
              <a:rPr lang="en-US" altLang="x-none" smtClean="0"/>
              <a:pPr/>
              <a:t>50</a:t>
            </a:fld>
            <a:endParaRPr lang="en-US" altLang="x-none"/>
          </a:p>
        </p:txBody>
      </p:sp>
    </p:spTree>
    <p:extLst>
      <p:ext uri="{BB962C8B-B14F-4D97-AF65-F5344CB8AC3E}">
        <p14:creationId xmlns:p14="http://schemas.microsoft.com/office/powerpoint/2010/main" val="2442847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Design Checklist for Usability</a:t>
            </a:r>
          </a:p>
        </p:txBody>
      </p:sp>
      <p:sp>
        <p:nvSpPr>
          <p:cNvPr id="59394"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6" name="Table 5"/>
          <p:cNvGraphicFramePr>
            <a:graphicFrameLocks noGrp="1"/>
          </p:cNvGraphicFramePr>
          <p:nvPr/>
        </p:nvGraphicFramePr>
        <p:xfrm>
          <a:off x="611188" y="2276475"/>
          <a:ext cx="7777162" cy="3617913"/>
        </p:xfrm>
        <a:graphic>
          <a:graphicData uri="http://schemas.openxmlformats.org/drawingml/2006/table">
            <a:tbl>
              <a:tblPr/>
              <a:tblGrid>
                <a:gridCol w="1079500">
                  <a:extLst>
                    <a:ext uri="{9D8B030D-6E8A-4147-A177-3AD203B41FA5}">
                      <a16:colId xmlns:a16="http://schemas.microsoft.com/office/drawing/2014/main" val="20000"/>
                    </a:ext>
                  </a:extLst>
                </a:gridCol>
                <a:gridCol w="6697662">
                  <a:extLst>
                    <a:ext uri="{9D8B030D-6E8A-4147-A177-3AD203B41FA5}">
                      <a16:colId xmlns:a16="http://schemas.microsoft.com/office/drawing/2014/main" val="20001"/>
                    </a:ext>
                  </a:extLst>
                </a:gridCol>
              </a:tblGrid>
              <a:tr h="3617913">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Data Model</a:t>
                      </a:r>
                      <a:endParaRPr kumimoji="0" lang="en-US" altLang="x-none" sz="2000" b="1" i="0" u="none" strike="noStrike" cap="none" normalizeH="0" baseline="0">
                        <a:ln>
                          <a:noFill/>
                        </a:ln>
                        <a:solidFill>
                          <a:srgbClr val="000000"/>
                        </a:solidFill>
                        <a:effectLst/>
                        <a:latin typeface="Times" charset="0"/>
                        <a:ea typeface="ＭＳ Ｐゴシック" charset="-128"/>
                      </a:endParaRPr>
                    </a:p>
                  </a:txBody>
                  <a:tcPr marL="68583" marR="68583"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Determine the major data abstractions that are involved with user-perceivable behavior.  </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Ensure these major data abstractions, their operations, and their properties have been designed to assist the user in achieving the task at hand, adapting and configuring the system, recovering from user and system errors, learning how to use the system, and increasing satisfaction and user confidence</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For example, the data abstractions should be designed to support undo and cancel operations: the transaction granularity should not be so great that canceling or undoing an operation takes an excessively long time.</a:t>
                      </a:r>
                      <a:endParaRPr kumimoji="0" lang="en-US" altLang="x-none" sz="2000" b="1" i="0" u="none" strike="noStrike" cap="none" normalizeH="0" baseline="0">
                        <a:ln>
                          <a:noFill/>
                        </a:ln>
                        <a:solidFill>
                          <a:srgbClr val="000000"/>
                        </a:solidFill>
                        <a:effectLst/>
                        <a:latin typeface="Times" charset="0"/>
                        <a:ea typeface="ＭＳ Ｐゴシック" charset="-128"/>
                      </a:endParaRPr>
                    </a:p>
                  </a:txBody>
                  <a:tcPr marL="68583" marR="68583"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among architectural elements</a:t>
            </a:r>
          </a:p>
        </p:txBody>
      </p:sp>
      <p:sp>
        <p:nvSpPr>
          <p:cNvPr id="3" name="Content Placeholder 2"/>
          <p:cNvSpPr>
            <a:spLocks noGrp="1"/>
          </p:cNvSpPr>
          <p:nvPr>
            <p:ph idx="1"/>
          </p:nvPr>
        </p:nvSpPr>
        <p:spPr/>
        <p:txBody>
          <a:bodyPr/>
          <a:lstStyle/>
          <a:p>
            <a:r>
              <a:rPr lang="en-US" dirty="0"/>
              <a:t>What mappings should be visible to the user?</a:t>
            </a:r>
          </a:p>
          <a:p>
            <a:pPr lvl="1"/>
            <a:r>
              <a:rPr lang="en-US" dirty="0"/>
              <a:t>E.g. Is it important for the user to know that the remote bank server is being contacted?</a:t>
            </a:r>
          </a:p>
        </p:txBody>
      </p:sp>
      <p:sp>
        <p:nvSpPr>
          <p:cNvPr id="4" name="Slide Number Placeholder 3"/>
          <p:cNvSpPr>
            <a:spLocks noGrp="1"/>
          </p:cNvSpPr>
          <p:nvPr>
            <p:ph type="sldNum" sz="quarter" idx="10"/>
          </p:nvPr>
        </p:nvSpPr>
        <p:spPr/>
        <p:txBody>
          <a:bodyPr/>
          <a:lstStyle/>
          <a:p>
            <a:fld id="{19EC74F6-B135-744F-BD7B-6DCED2732C9D}" type="slidenum">
              <a:rPr lang="en-US" altLang="x-none" smtClean="0"/>
              <a:pPr/>
              <a:t>52</a:t>
            </a:fld>
            <a:endParaRPr lang="en-US" altLang="x-none"/>
          </a:p>
        </p:txBody>
      </p:sp>
    </p:spTree>
    <p:extLst>
      <p:ext uri="{BB962C8B-B14F-4D97-AF65-F5344CB8AC3E}">
        <p14:creationId xmlns:p14="http://schemas.microsoft.com/office/powerpoint/2010/main" val="18517034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Design Checklist for Usability</a:t>
            </a:r>
          </a:p>
        </p:txBody>
      </p:sp>
      <p:sp>
        <p:nvSpPr>
          <p:cNvPr id="60418"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6" name="Table 5"/>
          <p:cNvGraphicFramePr>
            <a:graphicFrameLocks noGrp="1"/>
          </p:cNvGraphicFramePr>
          <p:nvPr/>
        </p:nvGraphicFramePr>
        <p:xfrm>
          <a:off x="755650" y="2420938"/>
          <a:ext cx="7632700" cy="3027363"/>
        </p:xfrm>
        <a:graphic>
          <a:graphicData uri="http://schemas.openxmlformats.org/drawingml/2006/table">
            <a:tbl>
              <a:tblPr/>
              <a:tblGrid>
                <a:gridCol w="1728788">
                  <a:extLst>
                    <a:ext uri="{9D8B030D-6E8A-4147-A177-3AD203B41FA5}">
                      <a16:colId xmlns:a16="http://schemas.microsoft.com/office/drawing/2014/main" val="20000"/>
                    </a:ext>
                  </a:extLst>
                </a:gridCol>
                <a:gridCol w="5903912">
                  <a:extLst>
                    <a:ext uri="{9D8B030D-6E8A-4147-A177-3AD203B41FA5}">
                      <a16:colId xmlns:a16="http://schemas.microsoft.com/office/drawing/2014/main" val="20001"/>
                    </a:ext>
                  </a:extLst>
                </a:gridCol>
              </a:tblGrid>
              <a:tr h="3027363">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Mapping Among Architectural Elements</a:t>
                      </a:r>
                      <a:endParaRPr kumimoji="0" lang="en-US" altLang="x-none" sz="2000" b="1" i="0" u="none" strike="noStrike" cap="none" normalizeH="0" baseline="0">
                        <a:ln>
                          <a:noFill/>
                        </a:ln>
                        <a:solidFill>
                          <a:srgbClr val="000000"/>
                        </a:solidFill>
                        <a:effectLst/>
                        <a:latin typeface="Times" charset="0"/>
                        <a:ea typeface="ＭＳ Ｐゴシック" charset="-128"/>
                      </a:endParaRP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Determine what mapping among architectural elements is visible to the end user (for example, the extent to which the end user is aware of which services are local and which are remote). </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For those that are visible, determine how this affects the ways in which, or the ease with which the user will learn how to use the system, achieve the task at hand, adapt and configure the system, recover from user and system errors, and increase confidence and satisfaction.</a:t>
                      </a:r>
                      <a:endParaRPr kumimoji="0" lang="en-US" altLang="x-none" sz="2000" b="0" i="0" u="none" strike="noStrike" cap="none" normalizeH="0" baseline="0">
                        <a:ln>
                          <a:noFill/>
                        </a:ln>
                        <a:solidFill>
                          <a:srgbClr val="000000"/>
                        </a:solidFill>
                        <a:effectLst/>
                        <a:latin typeface="Times" charset="0"/>
                        <a:ea typeface="ＭＳ Ｐゴシック" charset="-128"/>
                      </a:endParaRP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management</a:t>
            </a:r>
          </a:p>
        </p:txBody>
      </p:sp>
      <p:sp>
        <p:nvSpPr>
          <p:cNvPr id="3" name="Content Placeholder 2"/>
          <p:cNvSpPr>
            <a:spLocks noGrp="1"/>
          </p:cNvSpPr>
          <p:nvPr>
            <p:ph idx="1"/>
          </p:nvPr>
        </p:nvSpPr>
        <p:spPr/>
        <p:txBody>
          <a:bodyPr/>
          <a:lstStyle/>
          <a:p>
            <a:r>
              <a:rPr lang="en-US" dirty="0"/>
              <a:t>Manage resources so the user can achieve tasks</a:t>
            </a:r>
          </a:p>
          <a:p>
            <a:pPr lvl="1"/>
            <a:r>
              <a:rPr lang="en-US" dirty="0"/>
              <a:t>In a timely fashion</a:t>
            </a:r>
          </a:p>
          <a:p>
            <a:pPr lvl="1"/>
            <a:r>
              <a:rPr lang="en-US" dirty="0"/>
              <a:t>Feedback when expected</a:t>
            </a:r>
          </a:p>
          <a:p>
            <a:pPr lvl="1"/>
            <a:r>
              <a:rPr lang="en-US" dirty="0"/>
              <a:t>Error free </a:t>
            </a:r>
            <a:r>
              <a:rPr lang="en-US" dirty="0" err="1"/>
              <a:t>behaviour</a:t>
            </a:r>
            <a:endParaRPr lang="en-US" dirty="0"/>
          </a:p>
        </p:txBody>
      </p:sp>
      <p:sp>
        <p:nvSpPr>
          <p:cNvPr id="4" name="Slide Number Placeholder 3"/>
          <p:cNvSpPr>
            <a:spLocks noGrp="1"/>
          </p:cNvSpPr>
          <p:nvPr>
            <p:ph type="sldNum" sz="quarter" idx="10"/>
          </p:nvPr>
        </p:nvSpPr>
        <p:spPr/>
        <p:txBody>
          <a:bodyPr/>
          <a:lstStyle/>
          <a:p>
            <a:fld id="{19EC74F6-B135-744F-BD7B-6DCED2732C9D}" type="slidenum">
              <a:rPr lang="en-US" altLang="x-none" smtClean="0"/>
              <a:pPr/>
              <a:t>54</a:t>
            </a:fld>
            <a:endParaRPr lang="en-US" altLang="x-none"/>
          </a:p>
        </p:txBody>
      </p:sp>
    </p:spTree>
    <p:extLst>
      <p:ext uri="{BB962C8B-B14F-4D97-AF65-F5344CB8AC3E}">
        <p14:creationId xmlns:p14="http://schemas.microsoft.com/office/powerpoint/2010/main" val="247426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Design Checklist for Usability</a:t>
            </a:r>
          </a:p>
        </p:txBody>
      </p:sp>
      <p:sp>
        <p:nvSpPr>
          <p:cNvPr id="61442"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6" name="Table 5"/>
          <p:cNvGraphicFramePr>
            <a:graphicFrameLocks noGrp="1"/>
          </p:cNvGraphicFramePr>
          <p:nvPr/>
        </p:nvGraphicFramePr>
        <p:xfrm>
          <a:off x="684213" y="2565400"/>
          <a:ext cx="7632700" cy="2896362"/>
        </p:xfrm>
        <a:graphic>
          <a:graphicData uri="http://schemas.openxmlformats.org/drawingml/2006/table">
            <a:tbl>
              <a:tblPr/>
              <a:tblGrid>
                <a:gridCol w="1651000">
                  <a:extLst>
                    <a:ext uri="{9D8B030D-6E8A-4147-A177-3AD203B41FA5}">
                      <a16:colId xmlns:a16="http://schemas.microsoft.com/office/drawing/2014/main" val="20000"/>
                    </a:ext>
                  </a:extLst>
                </a:gridCol>
                <a:gridCol w="5981700">
                  <a:extLst>
                    <a:ext uri="{9D8B030D-6E8A-4147-A177-3AD203B41FA5}">
                      <a16:colId xmlns:a16="http://schemas.microsoft.com/office/drawing/2014/main" val="20001"/>
                    </a:ext>
                  </a:extLst>
                </a:gridCol>
              </a:tblGrid>
              <a:tr h="2886075">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Resource Management</a:t>
                      </a:r>
                      <a:endParaRPr kumimoji="0" lang="en-US" altLang="x-none" sz="1800" b="1" i="0" u="none" strike="noStrike" cap="none" normalizeH="0" baseline="0">
                        <a:ln>
                          <a:noFill/>
                        </a:ln>
                        <a:solidFill>
                          <a:srgbClr val="000000"/>
                        </a:solidFill>
                        <a:effectLst/>
                        <a:latin typeface="Times" charset="0"/>
                        <a:ea typeface="ＭＳ Ｐゴシック" charset="-128"/>
                      </a:endParaRP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Determine how the user can adapt and configure the system</a:t>
                      </a:r>
                      <a:r>
                        <a:rPr kumimoji="0" lang="en-US" altLang="en-US" sz="2000" b="0" i="0" u="none" strike="noStrike" cap="none" normalizeH="0" baseline="0">
                          <a:ln>
                            <a:noFill/>
                          </a:ln>
                          <a:solidFill>
                            <a:srgbClr val="000000"/>
                          </a:solidFill>
                          <a:effectLst/>
                          <a:latin typeface="Arial" charset="0"/>
                          <a:ea typeface="ＭＳ Ｐゴシック" charset="-128"/>
                        </a:rPr>
                        <a:t>’</a:t>
                      </a:r>
                      <a:r>
                        <a:rPr kumimoji="0" lang="en-US" altLang="x-none" sz="2000" b="0" i="0" u="none" strike="noStrike" cap="none" normalizeH="0" baseline="0">
                          <a:ln>
                            <a:noFill/>
                          </a:ln>
                          <a:solidFill>
                            <a:srgbClr val="000000"/>
                          </a:solidFill>
                          <a:effectLst/>
                          <a:latin typeface="Arial" charset="0"/>
                          <a:ea typeface="ＭＳ Ｐゴシック" charset="-128"/>
                        </a:rPr>
                        <a:t>s use of resources.  </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Ensure that resource limitations under all user-controlled configurations will not make users less likely to achieve their tasks.  For example, attempt to avoid configurations that would result in excessively long response times.  </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Ensure that the level of resources will not affect the users</a:t>
                      </a:r>
                      <a:r>
                        <a:rPr kumimoji="0" lang="en-US" altLang="en-US" sz="2000" b="0" i="0" u="none" strike="noStrike" cap="none" normalizeH="0" baseline="0">
                          <a:ln>
                            <a:noFill/>
                          </a:ln>
                          <a:solidFill>
                            <a:srgbClr val="000000"/>
                          </a:solidFill>
                          <a:effectLst/>
                          <a:latin typeface="Arial" charset="0"/>
                          <a:ea typeface="ＭＳ Ｐゴシック" charset="-128"/>
                        </a:rPr>
                        <a:t>’</a:t>
                      </a:r>
                      <a:r>
                        <a:rPr kumimoji="0" lang="en-US" altLang="x-none" sz="2000" b="0" i="0" u="none" strike="noStrike" cap="none" normalizeH="0" baseline="0">
                          <a:ln>
                            <a:noFill/>
                          </a:ln>
                          <a:solidFill>
                            <a:srgbClr val="000000"/>
                          </a:solidFill>
                          <a:effectLst/>
                          <a:latin typeface="Arial" charset="0"/>
                          <a:ea typeface="ＭＳ Ｐゴシック" charset="-128"/>
                        </a:rPr>
                        <a:t> ability to learn how to use the system, or decrease their level of confidence and satisfaction with the system.</a:t>
                      </a:r>
                      <a:endParaRPr kumimoji="0" lang="en-US" altLang="x-none" sz="2000" b="0" i="0" u="none" strike="noStrike" cap="none" normalizeH="0" baseline="0">
                        <a:ln>
                          <a:noFill/>
                        </a:ln>
                        <a:solidFill>
                          <a:srgbClr val="000000"/>
                        </a:solidFill>
                        <a:effectLst/>
                        <a:latin typeface="Times" charset="0"/>
                        <a:ea typeface="ＭＳ Ｐゴシック" charset="-128"/>
                      </a:endParaRP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time</a:t>
            </a:r>
          </a:p>
        </p:txBody>
      </p:sp>
      <p:sp>
        <p:nvSpPr>
          <p:cNvPr id="3" name="Content Placeholder 2"/>
          <p:cNvSpPr>
            <a:spLocks noGrp="1"/>
          </p:cNvSpPr>
          <p:nvPr>
            <p:ph idx="1"/>
          </p:nvPr>
        </p:nvSpPr>
        <p:spPr/>
        <p:txBody>
          <a:bodyPr/>
          <a:lstStyle/>
          <a:p>
            <a:r>
              <a:rPr lang="en-US" dirty="0"/>
              <a:t>Make sure late-binding does not make the system more complicated to learn</a:t>
            </a:r>
          </a:p>
        </p:txBody>
      </p:sp>
      <p:sp>
        <p:nvSpPr>
          <p:cNvPr id="4" name="Slide Number Placeholder 3"/>
          <p:cNvSpPr>
            <a:spLocks noGrp="1"/>
          </p:cNvSpPr>
          <p:nvPr>
            <p:ph type="sldNum" sz="quarter" idx="10"/>
          </p:nvPr>
        </p:nvSpPr>
        <p:spPr/>
        <p:txBody>
          <a:bodyPr/>
          <a:lstStyle/>
          <a:p>
            <a:fld id="{19EC74F6-B135-744F-BD7B-6DCED2732C9D}" type="slidenum">
              <a:rPr lang="en-US" altLang="x-none" smtClean="0"/>
              <a:pPr/>
              <a:t>56</a:t>
            </a:fld>
            <a:endParaRPr lang="en-US" altLang="x-none"/>
          </a:p>
        </p:txBody>
      </p:sp>
    </p:spTree>
    <p:extLst>
      <p:ext uri="{BB962C8B-B14F-4D97-AF65-F5344CB8AC3E}">
        <p14:creationId xmlns:p14="http://schemas.microsoft.com/office/powerpoint/2010/main" val="9681222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Design Checklist for Usability</a:t>
            </a:r>
          </a:p>
        </p:txBody>
      </p:sp>
      <p:sp>
        <p:nvSpPr>
          <p:cNvPr id="62466"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6" name="Table 5"/>
          <p:cNvGraphicFramePr>
            <a:graphicFrameLocks noGrp="1"/>
          </p:cNvGraphicFramePr>
          <p:nvPr/>
        </p:nvGraphicFramePr>
        <p:xfrm>
          <a:off x="755650" y="2349500"/>
          <a:ext cx="7561263" cy="3024188"/>
        </p:xfrm>
        <a:graphic>
          <a:graphicData uri="http://schemas.openxmlformats.org/drawingml/2006/table">
            <a:tbl>
              <a:tblPr/>
              <a:tblGrid>
                <a:gridCol w="1296988">
                  <a:extLst>
                    <a:ext uri="{9D8B030D-6E8A-4147-A177-3AD203B41FA5}">
                      <a16:colId xmlns:a16="http://schemas.microsoft.com/office/drawing/2014/main" val="20000"/>
                    </a:ext>
                  </a:extLst>
                </a:gridCol>
                <a:gridCol w="6264275">
                  <a:extLst>
                    <a:ext uri="{9D8B030D-6E8A-4147-A177-3AD203B41FA5}">
                      <a16:colId xmlns:a16="http://schemas.microsoft.com/office/drawing/2014/main" val="20001"/>
                    </a:ext>
                  </a:extLst>
                </a:gridCol>
              </a:tblGrid>
              <a:tr h="3024188">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Binding Time</a:t>
                      </a:r>
                      <a:endParaRPr kumimoji="0" lang="en-US" altLang="x-none" sz="2000" b="1" i="0" u="none" strike="noStrike" cap="none" normalizeH="0" baseline="0">
                        <a:ln>
                          <a:noFill/>
                        </a:ln>
                        <a:solidFill>
                          <a:srgbClr val="000000"/>
                        </a:solidFill>
                        <a:effectLst/>
                        <a:latin typeface="Times" charset="0"/>
                        <a:ea typeface="ＭＳ Ｐゴシック" charset="-128"/>
                      </a:endParaRPr>
                    </a:p>
                  </a:txBody>
                  <a:tcPr marL="68584" marR="6858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tabLst>
                          <a:tab pos="228600" algn="l"/>
                          <a:tab pos="273050" algn="l"/>
                        </a:tabLst>
                        <a:defRPr sz="2400" b="1">
                          <a:solidFill>
                            <a:schemeClr val="tx1"/>
                          </a:solidFill>
                          <a:latin typeface="Arial" charset="0"/>
                          <a:ea typeface="ＭＳ Ｐゴシック" charset="-128"/>
                        </a:defRPr>
                      </a:lvl1pPr>
                      <a:lvl2pPr marL="742950" indent="-285750" eaLnBrk="0" hangingPunct="0">
                        <a:spcBef>
                          <a:spcPct val="20000"/>
                        </a:spcBef>
                        <a:tabLst>
                          <a:tab pos="228600" algn="l"/>
                          <a:tab pos="273050" algn="l"/>
                        </a:tabLst>
                        <a:defRPr sz="2000" b="1">
                          <a:solidFill>
                            <a:schemeClr val="tx1"/>
                          </a:solidFill>
                          <a:latin typeface="Arial" charset="0"/>
                          <a:ea typeface="ＭＳ Ｐゴシック" charset="-128"/>
                        </a:defRPr>
                      </a:lvl2pPr>
                      <a:lvl3pPr marL="1143000" indent="-228600" eaLnBrk="0" hangingPunct="0">
                        <a:spcBef>
                          <a:spcPct val="20000"/>
                        </a:spcBef>
                        <a:tabLst>
                          <a:tab pos="228600" algn="l"/>
                          <a:tab pos="273050" algn="l"/>
                        </a:tabLst>
                        <a:defRPr b="1">
                          <a:solidFill>
                            <a:schemeClr val="tx1"/>
                          </a:solidFill>
                          <a:latin typeface="Arial" charset="0"/>
                          <a:ea typeface="ＭＳ Ｐゴシック" charset="-128"/>
                        </a:defRPr>
                      </a:lvl3pPr>
                      <a:lvl4pPr marL="1600200" indent="-228600" eaLnBrk="0" hangingPunct="0">
                        <a:spcBef>
                          <a:spcPct val="20000"/>
                        </a:spcBef>
                        <a:tabLst>
                          <a:tab pos="228600" algn="l"/>
                          <a:tab pos="273050" algn="l"/>
                        </a:tabLst>
                        <a:defRPr sz="1600" b="1">
                          <a:solidFill>
                            <a:schemeClr val="tx1"/>
                          </a:solidFill>
                          <a:latin typeface="Arial" charset="0"/>
                          <a:ea typeface="ＭＳ Ｐゴシック" charset="-128"/>
                        </a:defRPr>
                      </a:lvl4pPr>
                      <a:lvl5pPr marL="2057400" indent="-228600" eaLnBrk="0" hangingPunct="0">
                        <a:spcBef>
                          <a:spcPct val="20000"/>
                        </a:spcBef>
                        <a:tabLst>
                          <a:tab pos="228600" algn="l"/>
                          <a:tab pos="273050" algn="l"/>
                        </a:tabLst>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228600" algn="l"/>
                          <a:tab pos="273050" algn="l"/>
                        </a:tabLs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228600" algn="l"/>
                          <a:tab pos="273050" algn="l"/>
                        </a:tabLs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228600" algn="l"/>
                          <a:tab pos="273050" algn="l"/>
                        </a:tabLs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228600" algn="l"/>
                          <a:tab pos="273050" algn="l"/>
                        </a:tabLs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100"/>
                        </a:spcBef>
                        <a:spcAft>
                          <a:spcPts val="300"/>
                        </a:spcAft>
                        <a:buClrTx/>
                        <a:buSzTx/>
                        <a:buFontTx/>
                        <a:buNone/>
                        <a:tabLst>
                          <a:tab pos="228600" algn="l"/>
                          <a:tab pos="273050" algn="l"/>
                        </a:tabLst>
                      </a:pPr>
                      <a:r>
                        <a:rPr kumimoji="0" lang="en-US" altLang="x-none" sz="2000" b="0" i="0" u="none" strike="noStrike" cap="none" normalizeH="0" baseline="0">
                          <a:ln>
                            <a:noFill/>
                          </a:ln>
                          <a:solidFill>
                            <a:srgbClr val="000000"/>
                          </a:solidFill>
                          <a:effectLst/>
                          <a:latin typeface="Arial" charset="0"/>
                          <a:ea typeface="ＭＳ Ｐゴシック" charset="-128"/>
                        </a:rPr>
                        <a:t>Determine which binding time decisions should be under user control and ensure that users can make decisions that aid in usability. </a:t>
                      </a:r>
                    </a:p>
                    <a:p>
                      <a:pPr marL="0" marR="0" lvl="0" indent="0" algn="l" defTabSz="914400" rtl="0" eaLnBrk="1" fontAlgn="base" latinLnBrk="0" hangingPunct="1">
                        <a:lnSpc>
                          <a:spcPct val="80000"/>
                        </a:lnSpc>
                        <a:spcBef>
                          <a:spcPts val="100"/>
                        </a:spcBef>
                        <a:spcAft>
                          <a:spcPts val="300"/>
                        </a:spcAft>
                        <a:buClrTx/>
                        <a:buSzTx/>
                        <a:buFontTx/>
                        <a:buNone/>
                        <a:tabLst>
                          <a:tab pos="228600" algn="l"/>
                          <a:tab pos="273050" algn="l"/>
                        </a:tabLst>
                      </a:pPr>
                      <a:r>
                        <a:rPr kumimoji="0" lang="en-US" altLang="x-none" sz="2000" b="0" i="0" u="none" strike="noStrike" cap="none" normalizeH="0" baseline="0">
                          <a:ln>
                            <a:noFill/>
                          </a:ln>
                          <a:solidFill>
                            <a:srgbClr val="000000"/>
                          </a:solidFill>
                          <a:effectLst/>
                          <a:latin typeface="Arial" charset="0"/>
                          <a:ea typeface="ＭＳ Ｐゴシック" charset="-128"/>
                        </a:rPr>
                        <a:t>For example, if the user can choose, at run-time, the system</a:t>
                      </a:r>
                      <a:r>
                        <a:rPr kumimoji="0" lang="en-US" altLang="en-US" sz="2000" b="0" i="0" u="none" strike="noStrike" cap="none" normalizeH="0" baseline="0">
                          <a:ln>
                            <a:noFill/>
                          </a:ln>
                          <a:solidFill>
                            <a:srgbClr val="000000"/>
                          </a:solidFill>
                          <a:effectLst/>
                          <a:latin typeface="Arial" charset="0"/>
                          <a:ea typeface="ＭＳ Ｐゴシック" charset="-128"/>
                        </a:rPr>
                        <a:t>’</a:t>
                      </a:r>
                      <a:r>
                        <a:rPr kumimoji="0" lang="en-US" altLang="x-none" sz="2000" b="0" i="0" u="none" strike="noStrike" cap="none" normalizeH="0" baseline="0">
                          <a:ln>
                            <a:noFill/>
                          </a:ln>
                          <a:solidFill>
                            <a:srgbClr val="000000"/>
                          </a:solidFill>
                          <a:effectLst/>
                          <a:latin typeface="Arial" charset="0"/>
                          <a:ea typeface="ＭＳ Ｐゴシック" charset="-128"/>
                        </a:rPr>
                        <a:t>s configuration, or its communication protocols, or its functionality via plug-ins, </a:t>
                      </a:r>
                      <a:r>
                        <a:rPr kumimoji="0" lang="en-US" altLang="x-none" sz="2000" b="1" i="0" u="none" strike="noStrike" cap="none" normalizeH="0" baseline="0">
                          <a:ln>
                            <a:noFill/>
                          </a:ln>
                          <a:solidFill>
                            <a:srgbClr val="000000"/>
                          </a:solidFill>
                          <a:effectLst/>
                          <a:latin typeface="Arial" charset="0"/>
                          <a:ea typeface="ＭＳ Ｐゴシック" charset="-128"/>
                        </a:rPr>
                        <a:t>you need to ensure that such choices do not adversely affect the user</a:t>
                      </a:r>
                      <a:r>
                        <a:rPr kumimoji="0" lang="en-US" altLang="en-US" sz="2000" b="1" i="0" u="none" strike="noStrike" cap="none" normalizeH="0" baseline="0">
                          <a:ln>
                            <a:noFill/>
                          </a:ln>
                          <a:solidFill>
                            <a:srgbClr val="000000"/>
                          </a:solidFill>
                          <a:effectLst/>
                          <a:latin typeface="Arial" charset="0"/>
                          <a:ea typeface="ＭＳ Ｐゴシック" charset="-128"/>
                        </a:rPr>
                        <a:t>’</a:t>
                      </a:r>
                      <a:r>
                        <a:rPr kumimoji="0" lang="en-US" altLang="x-none" sz="2000" b="1" i="0" u="none" strike="noStrike" cap="none" normalizeH="0" baseline="0">
                          <a:ln>
                            <a:noFill/>
                          </a:ln>
                          <a:solidFill>
                            <a:srgbClr val="000000"/>
                          </a:solidFill>
                          <a:effectLst/>
                          <a:latin typeface="Arial" charset="0"/>
                          <a:ea typeface="ＭＳ Ｐゴシック" charset="-128"/>
                        </a:rPr>
                        <a:t>s ability to learn system features</a:t>
                      </a:r>
                      <a:r>
                        <a:rPr kumimoji="0" lang="en-US" altLang="x-none" sz="2000" b="0" i="0" u="none" strike="noStrike" cap="none" normalizeH="0" baseline="0">
                          <a:ln>
                            <a:noFill/>
                          </a:ln>
                          <a:solidFill>
                            <a:srgbClr val="000000"/>
                          </a:solidFill>
                          <a:effectLst/>
                          <a:latin typeface="Arial" charset="0"/>
                          <a:ea typeface="ＭＳ Ｐゴシック" charset="-128"/>
                        </a:rPr>
                        <a:t>, use the system efficiently, minimize the impact of errors, further adapt and configure the system, or increase confidence and satisfaction.</a:t>
                      </a:r>
                      <a:endParaRPr kumimoji="0" lang="en-US" altLang="x-none" sz="2000" b="0" i="0" u="none" strike="noStrike" cap="none" normalizeH="0" baseline="0">
                        <a:ln>
                          <a:noFill/>
                        </a:ln>
                        <a:solidFill>
                          <a:srgbClr val="000000"/>
                        </a:solidFill>
                        <a:effectLst/>
                        <a:latin typeface="Times New Roman" charset="0"/>
                        <a:ea typeface="ＭＳ Ｐゴシック" charset="-128"/>
                      </a:endParaRPr>
                    </a:p>
                  </a:txBody>
                  <a:tcPr marL="68584" marR="6858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Choice of technology</a:t>
            </a:r>
          </a:p>
        </p:txBody>
      </p:sp>
      <p:sp>
        <p:nvSpPr>
          <p:cNvPr id="3" name="Content Placeholder 2"/>
          <p:cNvSpPr>
            <a:spLocks noGrp="1"/>
          </p:cNvSpPr>
          <p:nvPr>
            <p:ph idx="1"/>
          </p:nvPr>
        </p:nvSpPr>
        <p:spPr/>
        <p:txBody>
          <a:bodyPr/>
          <a:lstStyle/>
          <a:p>
            <a:r>
              <a:rPr lang="en-US" dirty="0"/>
              <a:t>Is the technology user friendly?</a:t>
            </a:r>
          </a:p>
        </p:txBody>
      </p:sp>
      <p:sp>
        <p:nvSpPr>
          <p:cNvPr id="4" name="Slide Number Placeholder 3"/>
          <p:cNvSpPr>
            <a:spLocks noGrp="1"/>
          </p:cNvSpPr>
          <p:nvPr>
            <p:ph type="sldNum" sz="quarter" idx="10"/>
          </p:nvPr>
        </p:nvSpPr>
        <p:spPr/>
        <p:txBody>
          <a:bodyPr/>
          <a:lstStyle/>
          <a:p>
            <a:fld id="{19EC74F6-B135-744F-BD7B-6DCED2732C9D}" type="slidenum">
              <a:rPr lang="en-US" altLang="x-none" smtClean="0"/>
              <a:pPr/>
              <a:t>58</a:t>
            </a:fld>
            <a:endParaRPr lang="en-US" altLang="x-none"/>
          </a:p>
        </p:txBody>
      </p:sp>
    </p:spTree>
    <p:extLst>
      <p:ext uri="{BB962C8B-B14F-4D97-AF65-F5344CB8AC3E}">
        <p14:creationId xmlns:p14="http://schemas.microsoft.com/office/powerpoint/2010/main" val="18938233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Design Checklist for Usability</a:t>
            </a:r>
          </a:p>
        </p:txBody>
      </p:sp>
      <p:sp>
        <p:nvSpPr>
          <p:cNvPr id="63490"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6" name="Table 5"/>
          <p:cNvGraphicFramePr>
            <a:graphicFrameLocks noGrp="1"/>
          </p:cNvGraphicFramePr>
          <p:nvPr/>
        </p:nvGraphicFramePr>
        <p:xfrm>
          <a:off x="684213" y="2205038"/>
          <a:ext cx="7704137" cy="3168650"/>
        </p:xfrm>
        <a:graphic>
          <a:graphicData uri="http://schemas.openxmlformats.org/drawingml/2006/table">
            <a:tbl>
              <a:tblPr/>
              <a:tblGrid>
                <a:gridCol w="1584325">
                  <a:extLst>
                    <a:ext uri="{9D8B030D-6E8A-4147-A177-3AD203B41FA5}">
                      <a16:colId xmlns:a16="http://schemas.microsoft.com/office/drawing/2014/main" val="20000"/>
                    </a:ext>
                  </a:extLst>
                </a:gridCol>
                <a:gridCol w="6119812">
                  <a:extLst>
                    <a:ext uri="{9D8B030D-6E8A-4147-A177-3AD203B41FA5}">
                      <a16:colId xmlns:a16="http://schemas.microsoft.com/office/drawing/2014/main" val="20001"/>
                    </a:ext>
                  </a:extLst>
                </a:gridCol>
              </a:tblGrid>
              <a:tr h="3168650">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Choice of Technology</a:t>
                      </a:r>
                      <a:endParaRPr kumimoji="0" lang="en-US" altLang="x-none" sz="2000" b="1" i="0" u="none" strike="noStrike" cap="none" normalizeH="0" baseline="0">
                        <a:ln>
                          <a:noFill/>
                        </a:ln>
                        <a:solidFill>
                          <a:srgbClr val="000000"/>
                        </a:solidFill>
                        <a:effectLst/>
                        <a:latin typeface="Times" charset="0"/>
                        <a:ea typeface="ＭＳ Ｐゴシック" charset="-128"/>
                      </a:endParaRPr>
                    </a:p>
                  </a:txBody>
                  <a:tcPr marL="68574" marR="6857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0" i="0" u="none" strike="noStrike" cap="none" normalizeH="0" baseline="0">
                          <a:ln>
                            <a:noFill/>
                          </a:ln>
                          <a:solidFill>
                            <a:srgbClr val="000000"/>
                          </a:solidFill>
                          <a:effectLst/>
                          <a:latin typeface="Arial" charset="0"/>
                          <a:ea typeface="ＭＳ Ｐゴシック" charset="-128"/>
                        </a:rPr>
                        <a:t>Ensure the chosen technologies help to achieve the usability scenarios that apply to your system. For example, do these technologies aid in the creation of on-line help, training materials, and user feedback collection. </a:t>
                      </a:r>
                    </a:p>
                    <a:p>
                      <a:pPr marL="0" marR="0" lvl="0" indent="0" algn="l" defTabSz="914400" rtl="0" eaLnBrk="1" fontAlgn="base" latinLnBrk="0" hangingPunct="1">
                        <a:lnSpc>
                          <a:spcPct val="80000"/>
                        </a:lnSpc>
                        <a:spcBef>
                          <a:spcPts val="100"/>
                        </a:spcBef>
                        <a:spcAft>
                          <a:spcPts val="3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How usable are any of your chosen technologies</a:t>
                      </a:r>
                      <a:r>
                        <a:rPr kumimoji="0" lang="en-US" altLang="x-none" sz="2000" b="0" i="0" u="none" strike="noStrike" cap="none" normalizeH="0" baseline="0">
                          <a:ln>
                            <a:noFill/>
                          </a:ln>
                          <a:solidFill>
                            <a:srgbClr val="000000"/>
                          </a:solidFill>
                          <a:effectLst/>
                          <a:latin typeface="Arial" charset="0"/>
                          <a:ea typeface="ＭＳ Ｐゴシック" charset="-128"/>
                        </a:rPr>
                        <a:t>?  Ensure the chosen technologies do not adversely affect the usability of the system (in terms of learning system features, using the system efficiently, minimizing the impact of errors, or adapting/configuring the system, increase confidence and satisfaction).</a:t>
                      </a:r>
                      <a:endParaRPr kumimoji="0" lang="en-US" altLang="x-none" sz="2000" b="0" i="0" u="none" strike="noStrike" cap="none" normalizeH="0" baseline="0">
                        <a:ln>
                          <a:noFill/>
                        </a:ln>
                        <a:solidFill>
                          <a:srgbClr val="000000"/>
                        </a:solidFill>
                        <a:effectLst/>
                        <a:latin typeface="Times New Roman" charset="0"/>
                        <a:ea typeface="ＭＳ Ｐゴシック" charset="-128"/>
                      </a:endParaRPr>
                    </a:p>
                  </a:txBody>
                  <a:tcPr marL="68574" marR="6857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E4154E5-2A14-4B7E-B607-4829B4CD62B7}"/>
              </a:ext>
            </a:extLst>
          </p:cNvPr>
          <p:cNvSpPr>
            <a:spLocks noGrp="1"/>
          </p:cNvSpPr>
          <p:nvPr>
            <p:ph type="title"/>
          </p:nvPr>
        </p:nvSpPr>
        <p:spPr/>
        <p:txBody>
          <a:bodyPr/>
          <a:lstStyle/>
          <a:p>
            <a:r>
              <a:rPr lang="sv-SE" dirty="0"/>
              <a:t>Motivation</a:t>
            </a:r>
          </a:p>
        </p:txBody>
      </p:sp>
      <p:sp>
        <p:nvSpPr>
          <p:cNvPr id="3" name="Platshållare för innehåll 2">
            <a:extLst>
              <a:ext uri="{FF2B5EF4-FFF2-40B4-BE49-F238E27FC236}">
                <a16:creationId xmlns:a16="http://schemas.microsoft.com/office/drawing/2014/main" id="{766B5756-8A04-45C0-AB50-CA1C6868CEDD}"/>
              </a:ext>
            </a:extLst>
          </p:cNvPr>
          <p:cNvSpPr>
            <a:spLocks noGrp="1"/>
          </p:cNvSpPr>
          <p:nvPr>
            <p:ph idx="1"/>
          </p:nvPr>
        </p:nvSpPr>
        <p:spPr/>
        <p:txBody>
          <a:bodyPr/>
          <a:lstStyle/>
          <a:p>
            <a:r>
              <a:rPr lang="sv-SE" dirty="0"/>
              <a:t>Best </a:t>
            </a:r>
            <a:r>
              <a:rPr lang="sv-SE" dirty="0" err="1"/>
              <a:t>practices</a:t>
            </a:r>
            <a:r>
              <a:rPr lang="sv-SE" dirty="0"/>
              <a:t> for </a:t>
            </a:r>
            <a:r>
              <a:rPr lang="sv-SE" dirty="0" err="1"/>
              <a:t>coding</a:t>
            </a:r>
            <a:r>
              <a:rPr lang="sv-SE" dirty="0"/>
              <a:t>:</a:t>
            </a:r>
          </a:p>
          <a:p>
            <a:pPr lvl="1"/>
            <a:r>
              <a:rPr lang="sv-SE" dirty="0" err="1"/>
              <a:t>Compile</a:t>
            </a:r>
            <a:r>
              <a:rPr lang="sv-SE" dirty="0"/>
              <a:t> and test </a:t>
            </a:r>
            <a:r>
              <a:rPr lang="sv-SE" dirty="0" err="1"/>
              <a:t>often</a:t>
            </a:r>
            <a:endParaRPr lang="sv-SE" dirty="0"/>
          </a:p>
          <a:p>
            <a:pPr lvl="2"/>
            <a:r>
              <a:rPr lang="sv-SE" dirty="0"/>
              <a:t>Test all </a:t>
            </a:r>
            <a:r>
              <a:rPr lang="sv-SE" dirty="0" err="1"/>
              <a:t>branches</a:t>
            </a:r>
            <a:endParaRPr lang="sv-SE" dirty="0"/>
          </a:p>
          <a:p>
            <a:pPr lvl="1"/>
            <a:r>
              <a:rPr lang="sv-SE" dirty="0" err="1"/>
              <a:t>Don’t</a:t>
            </a:r>
            <a:r>
              <a:rPr lang="sv-SE" dirty="0"/>
              <a:t> </a:t>
            </a:r>
            <a:r>
              <a:rPr lang="sv-SE" dirty="0" err="1"/>
              <a:t>reintroduce</a:t>
            </a:r>
            <a:r>
              <a:rPr lang="sv-SE" dirty="0"/>
              <a:t> old </a:t>
            </a:r>
            <a:r>
              <a:rPr lang="sv-SE" dirty="0" err="1"/>
              <a:t>bugs</a:t>
            </a:r>
            <a:endParaRPr lang="sv-SE" dirty="0"/>
          </a:p>
          <a:p>
            <a:pPr lvl="1"/>
            <a:r>
              <a:rPr lang="sv-SE" dirty="0" err="1"/>
              <a:t>Fulfill</a:t>
            </a:r>
            <a:r>
              <a:rPr lang="sv-SE" dirty="0"/>
              <a:t> </a:t>
            </a:r>
            <a:r>
              <a:rPr lang="sv-SE" dirty="0" err="1"/>
              <a:t>requirements</a:t>
            </a:r>
            <a:endParaRPr lang="sv-SE" dirty="0"/>
          </a:p>
          <a:p>
            <a:pPr lvl="1"/>
            <a:r>
              <a:rPr lang="sv-SE" dirty="0" err="1"/>
              <a:t>Deliver</a:t>
            </a:r>
            <a:r>
              <a:rPr lang="sv-SE" dirty="0"/>
              <a:t> </a:t>
            </a:r>
            <a:r>
              <a:rPr lang="sv-SE" dirty="0" err="1"/>
              <a:t>working</a:t>
            </a:r>
            <a:r>
              <a:rPr lang="sv-SE" dirty="0"/>
              <a:t> </a:t>
            </a:r>
            <a:r>
              <a:rPr lang="sv-SE" dirty="0" err="1"/>
              <a:t>code</a:t>
            </a:r>
            <a:endParaRPr lang="sv-SE" dirty="0"/>
          </a:p>
        </p:txBody>
      </p:sp>
      <p:sp>
        <p:nvSpPr>
          <p:cNvPr id="4" name="Platshållare för bildnummer 3">
            <a:extLst>
              <a:ext uri="{FF2B5EF4-FFF2-40B4-BE49-F238E27FC236}">
                <a16:creationId xmlns:a16="http://schemas.microsoft.com/office/drawing/2014/main" id="{7001D6D5-C45B-4D72-A8A6-DCA3A452AA10}"/>
              </a:ext>
            </a:extLst>
          </p:cNvPr>
          <p:cNvSpPr>
            <a:spLocks noGrp="1"/>
          </p:cNvSpPr>
          <p:nvPr>
            <p:ph type="sldNum" sz="quarter" idx="10"/>
          </p:nvPr>
        </p:nvSpPr>
        <p:spPr/>
        <p:txBody>
          <a:bodyPr/>
          <a:lstStyle/>
          <a:p>
            <a:fld id="{C982DE14-0267-5B47-8712-AF8DF55B2165}" type="slidenum">
              <a:rPr lang="en-US" altLang="x-none" smtClean="0"/>
              <a:pPr/>
              <a:t>6</a:t>
            </a:fld>
            <a:endParaRPr lang="en-US" altLang="x-none"/>
          </a:p>
        </p:txBody>
      </p:sp>
    </p:spTree>
    <p:extLst>
      <p:ext uri="{BB962C8B-B14F-4D97-AF65-F5344CB8AC3E}">
        <p14:creationId xmlns:p14="http://schemas.microsoft.com/office/powerpoint/2010/main" val="12862783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Summary</a:t>
            </a:r>
          </a:p>
        </p:txBody>
      </p:sp>
      <p:sp>
        <p:nvSpPr>
          <p:cNvPr id="3" name="Content Placeholder 2"/>
          <p:cNvSpPr>
            <a:spLocks noGrp="1"/>
          </p:cNvSpPr>
          <p:nvPr>
            <p:ph idx="1"/>
          </p:nvPr>
        </p:nvSpPr>
        <p:spPr/>
        <p:txBody>
          <a:bodyPr>
            <a:normAutofit lnSpcReduction="10000"/>
          </a:bodyPr>
          <a:lstStyle/>
          <a:p>
            <a:pPr>
              <a:defRPr/>
            </a:pPr>
            <a:r>
              <a:rPr lang="en-US" dirty="0"/>
              <a:t>Architectural support for usability involves both allowing the user to take the initiative in circumstances such as cancelling a long running command, undoing a completed command, and aggregating data and commands. </a:t>
            </a:r>
          </a:p>
          <a:p>
            <a:pPr>
              <a:defRPr/>
            </a:pPr>
            <a:r>
              <a:rPr lang="en-US" dirty="0"/>
              <a:t>To predict user or system response, the system must keep a model of the user, the system, and the task.</a:t>
            </a:r>
          </a:p>
          <a:p>
            <a:pPr>
              <a:defRPr/>
            </a:pPr>
            <a:endParaRPr lang="en-US" dirty="0"/>
          </a:p>
          <a:p>
            <a:pPr>
              <a:defRPr/>
            </a:pPr>
            <a:endParaRPr lang="en-US" dirty="0"/>
          </a:p>
        </p:txBody>
      </p:sp>
      <p:sp>
        <p:nvSpPr>
          <p:cNvPr id="64515"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x-none" cap="none">
                <a:ea typeface="ＭＳ Ｐゴシック" charset="-128"/>
              </a:rPr>
              <a:t>Other Important Quality Attributes</a:t>
            </a:r>
          </a:p>
        </p:txBody>
      </p:sp>
      <p:sp>
        <p:nvSpPr>
          <p:cNvPr id="65538" name="Text Placeholder 5"/>
          <p:cNvSpPr>
            <a:spLocks noGrp="1"/>
          </p:cNvSpPr>
          <p:nvPr>
            <p:ph type="body" idx="1"/>
          </p:nvPr>
        </p:nvSpPr>
        <p:spPr/>
        <p:txBody>
          <a:bodyPr/>
          <a:lstStyle/>
          <a:p>
            <a:r>
              <a:rPr lang="en-US" altLang="x-none">
                <a:ea typeface="ＭＳ Ｐゴシック" charset="-128"/>
              </a:rPr>
              <a:t>Qualitative Attributes</a:t>
            </a:r>
          </a:p>
        </p:txBody>
      </p:sp>
      <p:sp>
        <p:nvSpPr>
          <p:cNvPr id="65539"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119AE9D-8686-F448-B4C7-2C584BB60F89}" type="slidenum">
              <a:rPr lang="en-US" altLang="x-none" sz="1400">
                <a:latin typeface="Arial Black" charset="0"/>
              </a:rPr>
              <a:pPr eaLnBrk="1" hangingPunct="1"/>
              <a:t>61</a:t>
            </a:fld>
            <a:endParaRPr lang="en-US" altLang="x-none" sz="1400">
              <a:latin typeface="Arial Black"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x-none">
                <a:ea typeface="ＭＳ Ｐゴシック" charset="-128"/>
              </a:rPr>
              <a:t>Chapter Outline</a:t>
            </a:r>
          </a:p>
        </p:txBody>
      </p:sp>
      <p:sp>
        <p:nvSpPr>
          <p:cNvPr id="3" name="Content Placeholder 2"/>
          <p:cNvSpPr>
            <a:spLocks noGrp="1"/>
          </p:cNvSpPr>
          <p:nvPr>
            <p:ph idx="1"/>
          </p:nvPr>
        </p:nvSpPr>
        <p:spPr/>
        <p:txBody>
          <a:bodyPr/>
          <a:lstStyle/>
          <a:p>
            <a:r>
              <a:rPr lang="en-US" altLang="x-none" sz="3200" b="0">
                <a:ea typeface="ＭＳ Ｐゴシック" charset="-128"/>
              </a:rPr>
              <a:t>Other Important Quality Attributes</a:t>
            </a:r>
          </a:p>
          <a:p>
            <a:r>
              <a:rPr lang="en-US" altLang="x-none">
                <a:ea typeface="ＭＳ Ｐゴシック" charset="-128"/>
              </a:rPr>
              <a:t>Other Categories of Quality Attributes</a:t>
            </a:r>
            <a:endParaRPr lang="en-US" altLang="x-none" sz="3200" b="0">
              <a:ea typeface="ＭＳ Ｐゴシック" charset="-128"/>
            </a:endParaRPr>
          </a:p>
          <a:p>
            <a:r>
              <a:rPr lang="en-US" altLang="x-none">
                <a:ea typeface="ＭＳ Ｐゴシック" charset="-128"/>
              </a:rPr>
              <a:t>Software Quality Attributes and System Quality Attributes</a:t>
            </a:r>
          </a:p>
          <a:p>
            <a:r>
              <a:rPr lang="en-US" altLang="x-none">
                <a:ea typeface="ＭＳ Ｐゴシック" charset="-128"/>
              </a:rPr>
              <a:t>Using Standard Lists of Quality Attributes </a:t>
            </a:r>
          </a:p>
          <a:p>
            <a:r>
              <a:rPr lang="en-US" altLang="x-none">
                <a:ea typeface="ＭＳ Ｐゴシック" charset="-128"/>
              </a:rPr>
              <a:t>Dealing with </a:t>
            </a:r>
            <a:r>
              <a:rPr lang="en-US" altLang="en-US">
                <a:ea typeface="ＭＳ Ｐゴシック" charset="-128"/>
              </a:rPr>
              <a:t>“</a:t>
            </a:r>
            <a:r>
              <a:rPr lang="en-US" altLang="x-none">
                <a:ea typeface="ＭＳ Ｐゴシック" charset="-128"/>
              </a:rPr>
              <a:t>X-ability</a:t>
            </a:r>
            <a:r>
              <a:rPr lang="en-US" altLang="en-US">
                <a:ea typeface="ＭＳ Ｐゴシック" charset="-128"/>
              </a:rPr>
              <a:t>”</a:t>
            </a:r>
            <a:endParaRPr lang="en-US" altLang="x-none">
              <a:ea typeface="ＭＳ Ｐゴシック" charset="-128"/>
            </a:endParaRPr>
          </a:p>
          <a:p>
            <a:r>
              <a:rPr lang="en-US" altLang="x-none">
                <a:ea typeface="ＭＳ Ｐゴシック" charset="-128"/>
              </a:rPr>
              <a:t>Summary </a:t>
            </a:r>
          </a:p>
        </p:txBody>
      </p:sp>
      <p:sp>
        <p:nvSpPr>
          <p:cNvPr id="66563"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attributes</a:t>
            </a:r>
          </a:p>
        </p:txBody>
      </p:sp>
      <p:sp>
        <p:nvSpPr>
          <p:cNvPr id="3" name="Content Placeholder 2"/>
          <p:cNvSpPr>
            <a:spLocks noGrp="1"/>
          </p:cNvSpPr>
          <p:nvPr>
            <p:ph idx="1"/>
          </p:nvPr>
        </p:nvSpPr>
        <p:spPr/>
        <p:txBody>
          <a:bodyPr/>
          <a:lstStyle/>
          <a:p>
            <a:r>
              <a:rPr lang="en-US" sz="2400" dirty="0"/>
              <a:t>Variability</a:t>
            </a:r>
          </a:p>
          <a:p>
            <a:r>
              <a:rPr lang="en-US" sz="2400" dirty="0"/>
              <a:t>Portability</a:t>
            </a:r>
          </a:p>
          <a:p>
            <a:r>
              <a:rPr lang="en-US" sz="2400" dirty="0"/>
              <a:t>Development </a:t>
            </a:r>
            <a:r>
              <a:rPr lang="en-US" sz="2400" dirty="0" err="1"/>
              <a:t>Distributability</a:t>
            </a:r>
            <a:endParaRPr lang="en-US" sz="2400" dirty="0"/>
          </a:p>
          <a:p>
            <a:r>
              <a:rPr lang="en-US" sz="2400" dirty="0"/>
              <a:t>Scalability</a:t>
            </a:r>
          </a:p>
          <a:p>
            <a:r>
              <a:rPr lang="en-US" sz="2400" dirty="0" err="1"/>
              <a:t>Deployability</a:t>
            </a:r>
            <a:endParaRPr lang="en-US" sz="2400" dirty="0"/>
          </a:p>
          <a:p>
            <a:r>
              <a:rPr lang="en-US" sz="2400" dirty="0"/>
              <a:t>Mobility</a:t>
            </a:r>
          </a:p>
          <a:p>
            <a:r>
              <a:rPr lang="en-US" sz="2400" dirty="0" err="1"/>
              <a:t>Monitorability</a:t>
            </a:r>
            <a:endParaRPr lang="en-US" sz="2400" dirty="0"/>
          </a:p>
          <a:p>
            <a:r>
              <a:rPr lang="en-US" sz="2400" dirty="0"/>
              <a:t>Safety</a:t>
            </a:r>
          </a:p>
          <a:p>
            <a:r>
              <a:rPr lang="en-US" sz="2400" dirty="0"/>
              <a:t>Concept Integrity</a:t>
            </a:r>
          </a:p>
          <a:p>
            <a:r>
              <a:rPr lang="en-US" sz="2400" dirty="0"/>
              <a:t>Marketability</a:t>
            </a:r>
          </a:p>
          <a:p>
            <a:endParaRPr lang="en-US" dirty="0"/>
          </a:p>
        </p:txBody>
      </p:sp>
      <p:sp>
        <p:nvSpPr>
          <p:cNvPr id="4" name="Slide Number Placeholder 3"/>
          <p:cNvSpPr>
            <a:spLocks noGrp="1"/>
          </p:cNvSpPr>
          <p:nvPr>
            <p:ph type="sldNum" sz="quarter" idx="10"/>
          </p:nvPr>
        </p:nvSpPr>
        <p:spPr/>
        <p:txBody>
          <a:bodyPr/>
          <a:lstStyle/>
          <a:p>
            <a:fld id="{19EC74F6-B135-744F-BD7B-6DCED2732C9D}" type="slidenum">
              <a:rPr lang="en-US" altLang="x-none" smtClean="0"/>
              <a:pPr/>
              <a:t>63</a:t>
            </a:fld>
            <a:endParaRPr lang="en-US" altLang="x-none"/>
          </a:p>
        </p:txBody>
      </p:sp>
    </p:spTree>
    <p:extLst>
      <p:ext uri="{BB962C8B-B14F-4D97-AF65-F5344CB8AC3E}">
        <p14:creationId xmlns:p14="http://schemas.microsoft.com/office/powerpoint/2010/main" val="1553436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sz="3200">
                <a:ea typeface="ＭＳ Ｐゴシック" charset="-128"/>
              </a:rPr>
              <a:t>Other Important Quality Attributes</a:t>
            </a:r>
          </a:p>
        </p:txBody>
      </p:sp>
      <p:sp>
        <p:nvSpPr>
          <p:cNvPr id="3" name="Content Placeholder 2"/>
          <p:cNvSpPr>
            <a:spLocks noGrp="1"/>
          </p:cNvSpPr>
          <p:nvPr>
            <p:ph idx="1"/>
          </p:nvPr>
        </p:nvSpPr>
        <p:spPr/>
        <p:txBody>
          <a:bodyPr>
            <a:normAutofit fontScale="85000" lnSpcReduction="20000"/>
          </a:bodyPr>
          <a:lstStyle/>
          <a:p>
            <a:pPr>
              <a:defRPr/>
            </a:pPr>
            <a:r>
              <a:rPr lang="en-US" dirty="0"/>
              <a:t>Variability: </a:t>
            </a:r>
            <a:r>
              <a:rPr lang="en-US" b="0" dirty="0"/>
              <a:t>is a special form of modifiability. It refers to the ability of a system and its supporting artifacts to support the production of a set of variants that differ from each other in a preplanned fashion.  </a:t>
            </a:r>
          </a:p>
          <a:p>
            <a:pPr>
              <a:defRPr/>
            </a:pPr>
            <a:r>
              <a:rPr lang="en-US" dirty="0"/>
              <a:t>Portability: </a:t>
            </a:r>
            <a:r>
              <a:rPr lang="en-US" b="0" dirty="0"/>
              <a:t>is also a special form of modifiability.  Portability refers to the ease with which software that built to run on one platform can be changed to run on a different platform. </a:t>
            </a:r>
          </a:p>
          <a:p>
            <a:pPr>
              <a:defRPr/>
            </a:pPr>
            <a:r>
              <a:rPr lang="en-US" dirty="0"/>
              <a:t>Development </a:t>
            </a:r>
            <a:r>
              <a:rPr lang="en-US" dirty="0" err="1"/>
              <a:t>Distributability</a:t>
            </a:r>
            <a:r>
              <a:rPr lang="en-US" dirty="0"/>
              <a:t>: </a:t>
            </a:r>
            <a:r>
              <a:rPr lang="en-US" b="0" dirty="0"/>
              <a:t>is the quality of designing the software to support distributed software development. </a:t>
            </a:r>
          </a:p>
          <a:p>
            <a:pPr>
              <a:defRPr/>
            </a:pPr>
            <a:endParaRPr lang="en-US" dirty="0"/>
          </a:p>
          <a:p>
            <a:pPr>
              <a:defRPr/>
            </a:pPr>
            <a:endParaRPr lang="en-US" dirty="0"/>
          </a:p>
        </p:txBody>
      </p:sp>
      <p:sp>
        <p:nvSpPr>
          <p:cNvPr id="67587"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sz="3200">
                <a:ea typeface="ＭＳ Ｐゴシック" charset="-128"/>
              </a:rPr>
              <a:t>Other Important Quality Attributes</a:t>
            </a:r>
          </a:p>
        </p:txBody>
      </p:sp>
      <p:sp>
        <p:nvSpPr>
          <p:cNvPr id="3" name="Content Placeholder 2"/>
          <p:cNvSpPr>
            <a:spLocks noGrp="1"/>
          </p:cNvSpPr>
          <p:nvPr>
            <p:ph idx="1"/>
          </p:nvPr>
        </p:nvSpPr>
        <p:spPr/>
        <p:txBody>
          <a:bodyPr>
            <a:normAutofit/>
          </a:bodyPr>
          <a:lstStyle/>
          <a:p>
            <a:pPr>
              <a:lnSpc>
                <a:spcPct val="80000"/>
              </a:lnSpc>
            </a:pPr>
            <a:r>
              <a:rPr lang="en-US" altLang="x-none" sz="2400">
                <a:ea typeface="ＭＳ Ｐゴシック" charset="-128"/>
              </a:rPr>
              <a:t>Scalability: </a:t>
            </a:r>
            <a:r>
              <a:rPr lang="en-US" altLang="x-none" sz="2400" b="0">
                <a:ea typeface="ＭＳ Ｐゴシック" charset="-128"/>
              </a:rPr>
              <a:t>Horizontal scalability (scaling out) refers to adding more resources to logical units such as adding another server to a cluster. Vertical scalability (scaling up) refers to adding more resources to a physical unit such as adding more memory to a computer. </a:t>
            </a:r>
          </a:p>
          <a:p>
            <a:pPr>
              <a:lnSpc>
                <a:spcPct val="80000"/>
              </a:lnSpc>
            </a:pPr>
            <a:r>
              <a:rPr lang="en-US" altLang="x-none" sz="2400">
                <a:ea typeface="ＭＳ Ｐゴシック" charset="-128"/>
              </a:rPr>
              <a:t>Deployability: </a:t>
            </a:r>
            <a:r>
              <a:rPr lang="en-US" altLang="x-none" sz="2400" b="0">
                <a:ea typeface="ＭＳ Ｐゴシック" charset="-128"/>
              </a:rPr>
              <a:t>is concerned with how an executable arrives at a host platform and how it is invoked.</a:t>
            </a:r>
          </a:p>
          <a:p>
            <a:pPr>
              <a:lnSpc>
                <a:spcPct val="80000"/>
              </a:lnSpc>
            </a:pPr>
            <a:r>
              <a:rPr lang="en-US" altLang="x-none" sz="2400">
                <a:ea typeface="ＭＳ Ｐゴシック" charset="-128"/>
              </a:rPr>
              <a:t>Mobility: </a:t>
            </a:r>
            <a:r>
              <a:rPr lang="en-US" altLang="x-none" sz="2400" b="0">
                <a:ea typeface="ＭＳ Ｐゴシック" charset="-128"/>
              </a:rPr>
              <a:t>deals with the problems of movement and affordances of a platform (e.g. size, type of display, type of input devices, availability and volume of bandwidth, and battery life). </a:t>
            </a:r>
          </a:p>
          <a:p>
            <a:pPr>
              <a:lnSpc>
                <a:spcPct val="80000"/>
              </a:lnSpc>
            </a:pPr>
            <a:endParaRPr lang="en-US" altLang="x-none" sz="2400">
              <a:ea typeface="ＭＳ Ｐゴシック" charset="-128"/>
            </a:endParaRPr>
          </a:p>
          <a:p>
            <a:pPr>
              <a:lnSpc>
                <a:spcPct val="80000"/>
              </a:lnSpc>
            </a:pPr>
            <a:endParaRPr lang="en-US" altLang="x-none" sz="2400">
              <a:ea typeface="ＭＳ Ｐゴシック" charset="-128"/>
            </a:endParaRPr>
          </a:p>
        </p:txBody>
      </p:sp>
      <p:sp>
        <p:nvSpPr>
          <p:cNvPr id="68611"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sz="3200">
                <a:ea typeface="ＭＳ Ｐゴシック" charset="-128"/>
              </a:rPr>
              <a:t>Other Important Quality Attributes</a:t>
            </a:r>
          </a:p>
        </p:txBody>
      </p:sp>
      <p:sp>
        <p:nvSpPr>
          <p:cNvPr id="3" name="Content Placeholder 2"/>
          <p:cNvSpPr>
            <a:spLocks noGrp="1"/>
          </p:cNvSpPr>
          <p:nvPr>
            <p:ph idx="1"/>
          </p:nvPr>
        </p:nvSpPr>
        <p:spPr/>
        <p:txBody>
          <a:bodyPr>
            <a:normAutofit/>
          </a:bodyPr>
          <a:lstStyle/>
          <a:p>
            <a:pPr>
              <a:lnSpc>
                <a:spcPct val="80000"/>
              </a:lnSpc>
            </a:pPr>
            <a:r>
              <a:rPr lang="en-US" altLang="x-none" sz="2600">
                <a:ea typeface="ＭＳ Ｐゴシック" charset="-128"/>
              </a:rPr>
              <a:t>Monitorability: </a:t>
            </a:r>
            <a:r>
              <a:rPr lang="en-US" altLang="x-none" sz="2600" b="0">
                <a:ea typeface="ＭＳ Ｐゴシック" charset="-128"/>
              </a:rPr>
              <a:t>deals with the ability of the operations staff to monitor the system while it is executing.</a:t>
            </a:r>
          </a:p>
          <a:p>
            <a:pPr>
              <a:lnSpc>
                <a:spcPct val="80000"/>
              </a:lnSpc>
            </a:pPr>
            <a:r>
              <a:rPr lang="en-US" altLang="x-none" sz="2600">
                <a:ea typeface="ＭＳ Ｐゴシック" charset="-128"/>
              </a:rPr>
              <a:t>Safety: </a:t>
            </a:r>
            <a:r>
              <a:rPr lang="en-US" altLang="x-none" sz="2600" b="0">
                <a:ea typeface="ＭＳ Ｐゴシック" charset="-128"/>
              </a:rPr>
              <a:t>Software safety is about the software</a:t>
            </a:r>
            <a:r>
              <a:rPr lang="en-US" altLang="en-US" sz="2600" b="0">
                <a:ea typeface="ＭＳ Ｐゴシック" charset="-128"/>
              </a:rPr>
              <a:t>’</a:t>
            </a:r>
            <a:r>
              <a:rPr lang="en-US" altLang="x-none" sz="2600" b="0">
                <a:ea typeface="ＭＳ Ｐゴシック" charset="-128"/>
              </a:rPr>
              <a:t>s ability to avoid entering states that cause or lead to damage, injury, or loss of life, and to recover and limit the damage when it does enter into bad states. The architectural concerns with safety are almost identical with those for availability  (i.e. preventing, detecting, and recovering from failures).</a:t>
            </a:r>
          </a:p>
          <a:p>
            <a:pPr>
              <a:lnSpc>
                <a:spcPct val="80000"/>
              </a:lnSpc>
            </a:pPr>
            <a:endParaRPr lang="en-US" altLang="x-none" sz="2600">
              <a:ea typeface="ＭＳ Ｐゴシック" charset="-128"/>
            </a:endParaRPr>
          </a:p>
          <a:p>
            <a:pPr>
              <a:lnSpc>
                <a:spcPct val="80000"/>
              </a:lnSpc>
            </a:pPr>
            <a:endParaRPr lang="en-US" altLang="x-none" sz="2600">
              <a:ea typeface="ＭＳ Ｐゴシック" charset="-128"/>
            </a:endParaRPr>
          </a:p>
          <a:p>
            <a:pPr>
              <a:lnSpc>
                <a:spcPct val="80000"/>
              </a:lnSpc>
            </a:pPr>
            <a:endParaRPr lang="en-US" altLang="x-none" sz="2600">
              <a:ea typeface="ＭＳ Ｐゴシック" charset="-128"/>
            </a:endParaRPr>
          </a:p>
          <a:p>
            <a:pPr>
              <a:lnSpc>
                <a:spcPct val="80000"/>
              </a:lnSpc>
            </a:pPr>
            <a:endParaRPr lang="en-US" altLang="x-none" sz="2600">
              <a:ea typeface="ＭＳ Ｐゴシック" charset="-128"/>
            </a:endParaRPr>
          </a:p>
        </p:txBody>
      </p:sp>
      <p:sp>
        <p:nvSpPr>
          <p:cNvPr id="69635"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Other Categories of Quality Attributes</a:t>
            </a:r>
          </a:p>
        </p:txBody>
      </p:sp>
      <p:sp>
        <p:nvSpPr>
          <p:cNvPr id="3" name="Content Placeholder 2"/>
          <p:cNvSpPr>
            <a:spLocks noGrp="1"/>
          </p:cNvSpPr>
          <p:nvPr>
            <p:ph idx="1"/>
          </p:nvPr>
        </p:nvSpPr>
        <p:spPr/>
        <p:txBody>
          <a:bodyPr>
            <a:normAutofit fontScale="92500" lnSpcReduction="20000"/>
          </a:bodyPr>
          <a:lstStyle/>
          <a:p>
            <a:pPr>
              <a:defRPr/>
            </a:pPr>
            <a:r>
              <a:rPr lang="en-US" dirty="0"/>
              <a:t>Conceptual Integrity: </a:t>
            </a:r>
            <a:r>
              <a:rPr lang="en-US" b="0" dirty="0"/>
              <a:t>refers to consistency in the design of the architecture. It contributes to the understandability of the architecture.   Conceptual integrity demands that the same thing is done in the same way through the architecture. </a:t>
            </a:r>
          </a:p>
          <a:p>
            <a:pPr>
              <a:defRPr/>
            </a:pPr>
            <a:r>
              <a:rPr lang="en-US" dirty="0"/>
              <a:t>Marketability: </a:t>
            </a:r>
            <a:r>
              <a:rPr lang="en-US" b="0" dirty="0"/>
              <a:t>Some systems are marketed by their architectures, and these architectures sometimes carry a meaning all their own, independent of what other quality attributes they bring to the system (e.g. service-oriented or cloud-based).</a:t>
            </a:r>
          </a:p>
        </p:txBody>
      </p:sp>
      <p:sp>
        <p:nvSpPr>
          <p:cNvPr id="70659"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Other Categories of Quality Attributes</a:t>
            </a:r>
          </a:p>
        </p:txBody>
      </p:sp>
      <p:sp>
        <p:nvSpPr>
          <p:cNvPr id="3" name="Content Placeholder 2"/>
          <p:cNvSpPr>
            <a:spLocks noGrp="1"/>
          </p:cNvSpPr>
          <p:nvPr>
            <p:ph idx="1"/>
          </p:nvPr>
        </p:nvSpPr>
        <p:spPr/>
        <p:txBody>
          <a:bodyPr>
            <a:normAutofit lnSpcReduction="10000"/>
          </a:bodyPr>
          <a:lstStyle/>
          <a:p>
            <a:pPr>
              <a:defRPr/>
            </a:pPr>
            <a:r>
              <a:rPr lang="en-US" dirty="0"/>
              <a:t>Quality in Use: qualities that pertain to the use of the system by various stakeholders. For example </a:t>
            </a:r>
          </a:p>
          <a:p>
            <a:pPr lvl="1">
              <a:defRPr/>
            </a:pPr>
            <a:r>
              <a:rPr lang="en-US" dirty="0"/>
              <a:t>Effectiveness: a measure whether the system is correct </a:t>
            </a:r>
          </a:p>
          <a:p>
            <a:pPr lvl="1">
              <a:defRPr/>
            </a:pPr>
            <a:r>
              <a:rPr lang="en-US" dirty="0"/>
              <a:t>Efficiency: the effort and time required to develop a system </a:t>
            </a:r>
          </a:p>
          <a:p>
            <a:pPr lvl="1">
              <a:defRPr/>
            </a:pPr>
            <a:r>
              <a:rPr lang="en-US" dirty="0"/>
              <a:t>Freedom from risk: degree to which a product or system affects economic status, human life, health, or the environment </a:t>
            </a:r>
          </a:p>
        </p:txBody>
      </p:sp>
      <p:sp>
        <p:nvSpPr>
          <p:cNvPr id="71683"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Software Quality Attributes and System Quality Attributes </a:t>
            </a:r>
          </a:p>
        </p:txBody>
      </p:sp>
      <p:sp>
        <p:nvSpPr>
          <p:cNvPr id="3" name="Content Placeholder 2"/>
          <p:cNvSpPr>
            <a:spLocks noGrp="1"/>
          </p:cNvSpPr>
          <p:nvPr>
            <p:ph idx="1"/>
          </p:nvPr>
        </p:nvSpPr>
        <p:spPr/>
        <p:txBody>
          <a:bodyPr>
            <a:normAutofit/>
          </a:bodyPr>
          <a:lstStyle/>
          <a:p>
            <a:pPr>
              <a:lnSpc>
                <a:spcPct val="90000"/>
              </a:lnSpc>
            </a:pPr>
            <a:r>
              <a:rPr lang="en-US" altLang="x-none" sz="2600">
                <a:ea typeface="ＭＳ Ｐゴシック" charset="-128"/>
              </a:rPr>
              <a:t>Physical systems</a:t>
            </a:r>
            <a:r>
              <a:rPr lang="en-US" altLang="x-none" sz="2600" b="0">
                <a:ea typeface="ＭＳ Ｐゴシック" charset="-128"/>
              </a:rPr>
              <a:t>, such as aircraft or automobiles or kitchen appliances, that rely on software embedded within are designed to meet a whole other litany of quality attributes:  </a:t>
            </a:r>
            <a:r>
              <a:rPr lang="en-US" altLang="x-none" sz="2600">
                <a:ea typeface="ＭＳ Ｐゴシック" charset="-128"/>
              </a:rPr>
              <a:t>weight, size, electric consumption, power output, pollution output, weather resistance, battery life, and on and on. </a:t>
            </a:r>
          </a:p>
          <a:p>
            <a:pPr>
              <a:lnSpc>
                <a:spcPct val="90000"/>
              </a:lnSpc>
            </a:pPr>
            <a:r>
              <a:rPr lang="en-US" altLang="x-none" sz="2600">
                <a:ea typeface="ＭＳ Ｐゴシック" charset="-128"/>
              </a:rPr>
              <a:t>The software architecture can have a substantial effect on the system</a:t>
            </a:r>
            <a:r>
              <a:rPr lang="en-US" altLang="en-US" sz="2600">
                <a:ea typeface="ＭＳ Ｐゴシック" charset="-128"/>
              </a:rPr>
              <a:t>’</a:t>
            </a:r>
            <a:r>
              <a:rPr lang="en-US" altLang="x-none" sz="2600">
                <a:ea typeface="ＭＳ Ｐゴシック" charset="-128"/>
              </a:rPr>
              <a:t>s quality attributes. </a:t>
            </a:r>
          </a:p>
        </p:txBody>
      </p:sp>
      <p:sp>
        <p:nvSpPr>
          <p:cNvPr id="72707"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723E-9B0D-CB42-AF28-38AC4F3692FB}"/>
              </a:ext>
            </a:extLst>
          </p:cNvPr>
          <p:cNvSpPr>
            <a:spLocks noGrp="1"/>
          </p:cNvSpPr>
          <p:nvPr>
            <p:ph type="title"/>
          </p:nvPr>
        </p:nvSpPr>
        <p:spPr/>
        <p:txBody>
          <a:bodyPr/>
          <a:lstStyle/>
          <a:p>
            <a:r>
              <a:rPr lang="sv-SE" dirty="0" err="1"/>
              <a:t>Why</a:t>
            </a:r>
            <a:r>
              <a:rPr lang="sv-SE" dirty="0"/>
              <a:t> test </a:t>
            </a:r>
            <a:r>
              <a:rPr lang="sv-SE" dirty="0" err="1"/>
              <a:t>everything</a:t>
            </a:r>
            <a:r>
              <a:rPr lang="sv-SE" dirty="0"/>
              <a:t>?</a:t>
            </a:r>
          </a:p>
        </p:txBody>
      </p:sp>
      <p:sp>
        <p:nvSpPr>
          <p:cNvPr id="3" name="Content Placeholder 2">
            <a:extLst>
              <a:ext uri="{FF2B5EF4-FFF2-40B4-BE49-F238E27FC236}">
                <a16:creationId xmlns:a16="http://schemas.microsoft.com/office/drawing/2014/main" id="{21865211-E912-AC49-B345-6CFEA36B2A91}"/>
              </a:ext>
            </a:extLst>
          </p:cNvPr>
          <p:cNvSpPr>
            <a:spLocks noGrp="1"/>
          </p:cNvSpPr>
          <p:nvPr>
            <p:ph idx="1"/>
          </p:nvPr>
        </p:nvSpPr>
        <p:spPr/>
        <p:txBody>
          <a:bodyPr/>
          <a:lstStyle/>
          <a:p>
            <a:r>
              <a:rPr lang="sv-SE" dirty="0" err="1"/>
              <a:t>Multiple</a:t>
            </a:r>
            <a:r>
              <a:rPr lang="sv-SE" dirty="0"/>
              <a:t> </a:t>
            </a:r>
            <a:r>
              <a:rPr lang="sv-SE" dirty="0" err="1"/>
              <a:t>developers</a:t>
            </a:r>
            <a:endParaRPr lang="sv-SE" dirty="0"/>
          </a:p>
          <a:p>
            <a:pPr lvl="1"/>
            <a:r>
              <a:rPr lang="sv-SE" dirty="0"/>
              <a:t>May </a:t>
            </a:r>
            <a:r>
              <a:rPr lang="sv-SE" dirty="0" err="1"/>
              <a:t>work</a:t>
            </a:r>
            <a:r>
              <a:rPr lang="sv-SE" dirty="0"/>
              <a:t> on different versions</a:t>
            </a:r>
          </a:p>
          <a:p>
            <a:pPr lvl="1"/>
            <a:r>
              <a:rPr lang="sv-SE" dirty="0"/>
              <a:t>Old </a:t>
            </a:r>
            <a:r>
              <a:rPr lang="sv-SE" dirty="0" err="1"/>
              <a:t>bugs</a:t>
            </a:r>
            <a:r>
              <a:rPr lang="sv-SE" dirty="0"/>
              <a:t> </a:t>
            </a:r>
            <a:r>
              <a:rPr lang="sv-SE" dirty="0" err="1"/>
              <a:t>may</a:t>
            </a:r>
            <a:r>
              <a:rPr lang="sv-SE" dirty="0"/>
              <a:t> </a:t>
            </a:r>
            <a:r>
              <a:rPr lang="sv-SE" dirty="0" err="1"/>
              <a:t>reappear</a:t>
            </a:r>
            <a:endParaRPr lang="sv-SE" dirty="0"/>
          </a:p>
          <a:p>
            <a:r>
              <a:rPr lang="sv-SE" dirty="0" err="1"/>
              <a:t>Changing</a:t>
            </a:r>
            <a:r>
              <a:rPr lang="sv-SE" dirty="0"/>
              <a:t> in </a:t>
            </a:r>
            <a:r>
              <a:rPr lang="sv-SE" dirty="0" err="1"/>
              <a:t>one</a:t>
            </a:r>
            <a:r>
              <a:rPr lang="sv-SE" dirty="0"/>
              <a:t> </a:t>
            </a:r>
            <a:r>
              <a:rPr lang="sv-SE" dirty="0" err="1"/>
              <a:t>place</a:t>
            </a:r>
            <a:endParaRPr lang="sv-SE" dirty="0"/>
          </a:p>
          <a:p>
            <a:pPr lvl="1"/>
            <a:r>
              <a:rPr lang="sv-SE" dirty="0"/>
              <a:t>May </a:t>
            </a:r>
            <a:r>
              <a:rPr lang="sv-SE" dirty="0" err="1"/>
              <a:t>introduce</a:t>
            </a:r>
            <a:r>
              <a:rPr lang="sv-SE" dirty="0"/>
              <a:t> a bug </a:t>
            </a:r>
            <a:r>
              <a:rPr lang="sv-SE" dirty="0" err="1"/>
              <a:t>somewhere</a:t>
            </a:r>
            <a:r>
              <a:rPr lang="sv-SE" dirty="0"/>
              <a:t> </a:t>
            </a:r>
            <a:r>
              <a:rPr lang="sv-SE" dirty="0" err="1"/>
              <a:t>else</a:t>
            </a:r>
            <a:endParaRPr lang="sv-SE" dirty="0"/>
          </a:p>
          <a:p>
            <a:pPr lvl="1"/>
            <a:r>
              <a:rPr lang="sv-SE" dirty="0"/>
              <a:t>May </a:t>
            </a:r>
            <a:r>
              <a:rPr lang="sv-SE" dirty="0" err="1"/>
              <a:t>change</a:t>
            </a:r>
            <a:r>
              <a:rPr lang="sv-SE" dirty="0"/>
              <a:t> the </a:t>
            </a:r>
            <a:r>
              <a:rPr lang="sv-SE" dirty="0" err="1"/>
              <a:t>behaviour</a:t>
            </a:r>
            <a:r>
              <a:rPr lang="sv-SE" dirty="0"/>
              <a:t> </a:t>
            </a:r>
            <a:r>
              <a:rPr lang="sv-SE" dirty="0" err="1"/>
              <a:t>without</a:t>
            </a:r>
            <a:r>
              <a:rPr lang="sv-SE" dirty="0"/>
              <a:t> </a:t>
            </a:r>
            <a:r>
              <a:rPr lang="sv-SE" dirty="0" err="1"/>
              <a:t>you</a:t>
            </a:r>
            <a:r>
              <a:rPr lang="sv-SE" dirty="0"/>
              <a:t> </a:t>
            </a:r>
            <a:r>
              <a:rPr lang="sv-SE" dirty="0" err="1"/>
              <a:t>knowing</a:t>
            </a:r>
            <a:endParaRPr lang="sv-SE" dirty="0"/>
          </a:p>
          <a:p>
            <a:r>
              <a:rPr lang="sv-SE" dirty="0" err="1"/>
              <a:t>Unpredictable</a:t>
            </a:r>
            <a:r>
              <a:rPr lang="sv-SE" dirty="0"/>
              <a:t> </a:t>
            </a:r>
            <a:r>
              <a:rPr lang="sv-SE" dirty="0" err="1"/>
              <a:t>behaviour</a:t>
            </a:r>
            <a:endParaRPr lang="sv-SE" dirty="0"/>
          </a:p>
          <a:p>
            <a:pPr lvl="1"/>
            <a:r>
              <a:rPr lang="sv-SE" dirty="0" err="1"/>
              <a:t>You</a:t>
            </a:r>
            <a:r>
              <a:rPr lang="sv-SE" dirty="0"/>
              <a:t> </a:t>
            </a:r>
            <a:r>
              <a:rPr lang="sv-SE" dirty="0" err="1"/>
              <a:t>might</a:t>
            </a:r>
            <a:r>
              <a:rPr lang="sv-SE" dirty="0"/>
              <a:t> </a:t>
            </a:r>
            <a:r>
              <a:rPr lang="sv-SE" dirty="0" err="1"/>
              <a:t>have</a:t>
            </a:r>
            <a:r>
              <a:rPr lang="sv-SE" dirty="0"/>
              <a:t> </a:t>
            </a:r>
            <a:r>
              <a:rPr lang="sv-SE" dirty="0" err="1"/>
              <a:t>simply</a:t>
            </a:r>
            <a:r>
              <a:rPr lang="sv-SE" dirty="0"/>
              <a:t> </a:t>
            </a:r>
            <a:r>
              <a:rPr lang="sv-SE" dirty="0" err="1"/>
              <a:t>made</a:t>
            </a:r>
            <a:r>
              <a:rPr lang="sv-SE" dirty="0"/>
              <a:t> an </a:t>
            </a:r>
            <a:r>
              <a:rPr lang="sv-SE" dirty="0" err="1"/>
              <a:t>error</a:t>
            </a:r>
            <a:endParaRPr lang="sv-SE" dirty="0"/>
          </a:p>
          <a:p>
            <a:endParaRPr lang="sv-SE" dirty="0"/>
          </a:p>
        </p:txBody>
      </p:sp>
      <p:sp>
        <p:nvSpPr>
          <p:cNvPr id="4" name="Slide Number Placeholder 3">
            <a:extLst>
              <a:ext uri="{FF2B5EF4-FFF2-40B4-BE49-F238E27FC236}">
                <a16:creationId xmlns:a16="http://schemas.microsoft.com/office/drawing/2014/main" id="{2EE05919-E3DB-9347-9BF7-AC3AA76D1978}"/>
              </a:ext>
            </a:extLst>
          </p:cNvPr>
          <p:cNvSpPr>
            <a:spLocks noGrp="1"/>
          </p:cNvSpPr>
          <p:nvPr>
            <p:ph type="sldNum" sz="quarter" idx="10"/>
          </p:nvPr>
        </p:nvSpPr>
        <p:spPr/>
        <p:txBody>
          <a:bodyPr/>
          <a:lstStyle/>
          <a:p>
            <a:fld id="{C982DE14-0267-5B47-8712-AF8DF55B2165}" type="slidenum">
              <a:rPr lang="en-US" altLang="x-none" smtClean="0"/>
              <a:pPr/>
              <a:t>7</a:t>
            </a:fld>
            <a:endParaRPr lang="en-US" altLang="x-none"/>
          </a:p>
        </p:txBody>
      </p:sp>
    </p:spTree>
    <p:extLst>
      <p:ext uri="{BB962C8B-B14F-4D97-AF65-F5344CB8AC3E}">
        <p14:creationId xmlns:p14="http://schemas.microsoft.com/office/powerpoint/2010/main" val="10220615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Standard Lists of Quality Attributes</a:t>
            </a:r>
          </a:p>
        </p:txBody>
      </p:sp>
      <p:sp>
        <p:nvSpPr>
          <p:cNvPr id="73730"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pic>
        <p:nvPicPr>
          <p:cNvPr id="7373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3" y="442913"/>
            <a:ext cx="9161463" cy="579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4294967295"/>
          </p:nvPr>
        </p:nvSpPr>
        <p:spPr>
          <a:xfrm>
            <a:off x="107950" y="4437063"/>
            <a:ext cx="3600450" cy="1152525"/>
          </a:xfrm>
        </p:spPr>
        <p:txBody>
          <a:bodyPr>
            <a:normAutofit lnSpcReduction="10000"/>
          </a:bodyPr>
          <a:lstStyle/>
          <a:p>
            <a:pPr marL="0" indent="0">
              <a:buFont typeface="Arial" charset="0"/>
              <a:buNone/>
              <a:defRPr/>
            </a:pPr>
            <a:r>
              <a:rPr lang="en-US" sz="2400" dirty="0"/>
              <a:t>ISO/IEC FCD 25010 </a:t>
            </a:r>
            <a:br>
              <a:rPr lang="en-US" sz="2400" dirty="0"/>
            </a:br>
            <a:r>
              <a:rPr lang="en-US" sz="2400" dirty="0"/>
              <a:t>Product Quality Standard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Standard Lists of Quality Attributes</a:t>
            </a:r>
          </a:p>
        </p:txBody>
      </p:sp>
      <p:sp>
        <p:nvSpPr>
          <p:cNvPr id="74754" name="Content Placeholder 2"/>
          <p:cNvSpPr>
            <a:spLocks noGrp="1"/>
          </p:cNvSpPr>
          <p:nvPr>
            <p:ph idx="1"/>
          </p:nvPr>
        </p:nvSpPr>
        <p:spPr>
          <a:xfrm>
            <a:off x="574675" y="2133600"/>
            <a:ext cx="8461821" cy="3810000"/>
          </a:xfrm>
        </p:spPr>
        <p:txBody>
          <a:bodyPr/>
          <a:lstStyle/>
          <a:p>
            <a:r>
              <a:rPr lang="en-US" altLang="x-none" dirty="0">
                <a:ea typeface="ＭＳ Ｐゴシック" charset="-128"/>
              </a:rPr>
              <a:t>Advantages:</a:t>
            </a:r>
          </a:p>
          <a:p>
            <a:pPr lvl="1"/>
            <a:r>
              <a:rPr lang="en-US" altLang="x-none" dirty="0">
                <a:ea typeface="ＭＳ Ｐゴシック" charset="-128"/>
              </a:rPr>
              <a:t>Helpful checklists to assist requirements gathering </a:t>
            </a:r>
          </a:p>
          <a:p>
            <a:pPr lvl="1"/>
            <a:r>
              <a:rPr lang="en-US" altLang="x-none" dirty="0">
                <a:ea typeface="ＭＳ Ｐゴシック" charset="-128"/>
              </a:rPr>
              <a:t>Ensuring that no important needs were overlooked.  </a:t>
            </a:r>
          </a:p>
          <a:p>
            <a:pPr lvl="1"/>
            <a:r>
              <a:rPr lang="en-US" altLang="x-none" dirty="0">
                <a:ea typeface="ＭＳ Ｐゴシック" charset="-128"/>
              </a:rPr>
              <a:t>Serve as basis for creating your own checklist</a:t>
            </a:r>
          </a:p>
          <a:p>
            <a:pPr lvl="2"/>
            <a:r>
              <a:rPr lang="en-US" altLang="x-none" dirty="0">
                <a:ea typeface="ＭＳ Ｐゴシック" charset="-128"/>
              </a:rPr>
              <a:t>quality attributes of concern in your domain, your industry, your organization, your products, …</a:t>
            </a:r>
          </a:p>
          <a:p>
            <a:endParaRPr lang="en-US" altLang="x-none" dirty="0">
              <a:ea typeface="ＭＳ Ｐゴシック" charset="-128"/>
            </a:endParaRPr>
          </a:p>
        </p:txBody>
      </p:sp>
      <p:sp>
        <p:nvSpPr>
          <p:cNvPr id="74755"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Standard Lists of Quality Attributes</a:t>
            </a:r>
          </a:p>
        </p:txBody>
      </p:sp>
      <p:sp>
        <p:nvSpPr>
          <p:cNvPr id="75778" name="Content Placeholder 2"/>
          <p:cNvSpPr>
            <a:spLocks noGrp="1"/>
          </p:cNvSpPr>
          <p:nvPr>
            <p:ph idx="1"/>
          </p:nvPr>
        </p:nvSpPr>
        <p:spPr>
          <a:xfrm>
            <a:off x="574675" y="2133600"/>
            <a:ext cx="8461821" cy="3810000"/>
          </a:xfrm>
        </p:spPr>
        <p:txBody>
          <a:bodyPr/>
          <a:lstStyle/>
          <a:p>
            <a:r>
              <a:rPr lang="en-US" altLang="x-none" dirty="0">
                <a:ea typeface="ＭＳ Ｐゴシック" charset="-128"/>
              </a:rPr>
              <a:t>Disadvantages:</a:t>
            </a:r>
          </a:p>
          <a:p>
            <a:pPr lvl="1"/>
            <a:r>
              <a:rPr lang="en-US" altLang="x-none" dirty="0">
                <a:ea typeface="ＭＳ Ｐゴシック" charset="-128"/>
              </a:rPr>
              <a:t>No list will ever be complete.  </a:t>
            </a:r>
          </a:p>
          <a:p>
            <a:pPr lvl="1"/>
            <a:r>
              <a:rPr lang="en-US" altLang="x-none" dirty="0">
                <a:ea typeface="ＭＳ Ｐゴシック" charset="-128"/>
              </a:rPr>
              <a:t>Lists often generate more controversy than understanding.</a:t>
            </a:r>
          </a:p>
          <a:p>
            <a:pPr lvl="1"/>
            <a:r>
              <a:rPr lang="en-US" altLang="x-none" dirty="0">
                <a:ea typeface="ＭＳ Ｐゴシック" charset="-128"/>
              </a:rPr>
              <a:t>Many quality attributes to take into consideration</a:t>
            </a:r>
          </a:p>
        </p:txBody>
      </p:sp>
      <p:sp>
        <p:nvSpPr>
          <p:cNvPr id="75779"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Dealing with </a:t>
            </a:r>
            <a:r>
              <a:rPr lang="en-US" altLang="en-US">
                <a:ea typeface="ＭＳ Ｐゴシック" charset="-128"/>
              </a:rPr>
              <a:t>“</a:t>
            </a:r>
            <a:r>
              <a:rPr lang="en-US" altLang="x-none">
                <a:ea typeface="ＭＳ Ｐゴシック" charset="-128"/>
              </a:rPr>
              <a:t>X-ability</a:t>
            </a:r>
            <a:r>
              <a:rPr lang="en-US" altLang="en-US">
                <a:ea typeface="ＭＳ Ｐゴシック" charset="-128"/>
              </a:rPr>
              <a:t>”</a:t>
            </a:r>
            <a:endParaRPr lang="en-US" altLang="x-none">
              <a:ea typeface="ＭＳ Ｐゴシック" charset="-128"/>
            </a:endParaRPr>
          </a:p>
        </p:txBody>
      </p:sp>
      <p:sp>
        <p:nvSpPr>
          <p:cNvPr id="76802" name="Content Placeholder 2"/>
          <p:cNvSpPr>
            <a:spLocks noGrp="1"/>
          </p:cNvSpPr>
          <p:nvPr>
            <p:ph idx="1"/>
          </p:nvPr>
        </p:nvSpPr>
        <p:spPr>
          <a:xfrm>
            <a:off x="574675" y="2133600"/>
            <a:ext cx="8533829" cy="3810000"/>
          </a:xfrm>
        </p:spPr>
        <p:txBody>
          <a:bodyPr/>
          <a:lstStyle/>
          <a:p>
            <a:r>
              <a:rPr lang="en-US" altLang="x-none" dirty="0">
                <a:ea typeface="ＭＳ Ｐゴシック" charset="-128"/>
              </a:rPr>
              <a:t>What about </a:t>
            </a:r>
            <a:r>
              <a:rPr lang="en-US" altLang="x-none">
                <a:ea typeface="ＭＳ Ｐゴシック" charset="-128"/>
              </a:rPr>
              <a:t>new areas?, </a:t>
            </a:r>
            <a:r>
              <a:rPr lang="en-US" altLang="x-none" dirty="0">
                <a:ea typeface="ＭＳ Ｐゴシック" charset="-128"/>
              </a:rPr>
              <a:t>e.g. green computing.  </a:t>
            </a:r>
          </a:p>
          <a:p>
            <a:r>
              <a:rPr lang="en-US" altLang="x-none" dirty="0">
                <a:ea typeface="ＭＳ Ｐゴシック" charset="-128"/>
              </a:rPr>
              <a:t>What do you do?</a:t>
            </a:r>
          </a:p>
          <a:p>
            <a:pPr marL="914400" lvl="1" indent="-514350">
              <a:buFont typeface="Arial Black" charset="0"/>
              <a:buAutoNum type="arabicPeriod"/>
            </a:pPr>
            <a:r>
              <a:rPr lang="en-US" altLang="x-none" dirty="0">
                <a:ea typeface="ＭＳ Ｐゴシック" charset="-128"/>
              </a:rPr>
              <a:t>Model the quality attribute</a:t>
            </a:r>
          </a:p>
          <a:p>
            <a:pPr marL="914400" lvl="1" indent="-514350">
              <a:buFont typeface="Arial Black" charset="0"/>
              <a:buAutoNum type="arabicPeriod"/>
            </a:pPr>
            <a:r>
              <a:rPr lang="en-US" altLang="x-none" dirty="0">
                <a:ea typeface="ＭＳ Ｐゴシック" charset="-128"/>
              </a:rPr>
              <a:t>Assemble a set of tactics for the quality attribute</a:t>
            </a:r>
          </a:p>
          <a:p>
            <a:pPr marL="914400" lvl="1" indent="-514350">
              <a:buFont typeface="Arial Black" charset="0"/>
              <a:buAutoNum type="arabicPeriod"/>
            </a:pPr>
            <a:r>
              <a:rPr lang="en-US" altLang="x-none" dirty="0">
                <a:ea typeface="ＭＳ Ｐゴシック" charset="-128"/>
              </a:rPr>
              <a:t>Construct design checklists</a:t>
            </a:r>
          </a:p>
        </p:txBody>
      </p:sp>
      <p:sp>
        <p:nvSpPr>
          <p:cNvPr id="76803"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Summary</a:t>
            </a:r>
          </a:p>
        </p:txBody>
      </p:sp>
      <p:sp>
        <p:nvSpPr>
          <p:cNvPr id="77826" name="Content Placeholder 2"/>
          <p:cNvSpPr>
            <a:spLocks noGrp="1"/>
          </p:cNvSpPr>
          <p:nvPr>
            <p:ph idx="1"/>
          </p:nvPr>
        </p:nvSpPr>
        <p:spPr/>
        <p:txBody>
          <a:bodyPr/>
          <a:lstStyle/>
          <a:p>
            <a:r>
              <a:rPr lang="en-US" altLang="x-none">
                <a:ea typeface="ＭＳ Ｐゴシック" charset="-128"/>
              </a:rPr>
              <a:t>There are many other quality attributes than the seven that we cover in detail.</a:t>
            </a:r>
          </a:p>
          <a:p>
            <a:r>
              <a:rPr lang="en-US" altLang="x-none">
                <a:ea typeface="ＭＳ Ｐゴシック" charset="-128"/>
              </a:rPr>
              <a:t>Taxonomies of attributes may offer some help, but their disadvantages often outweigh their advantages.</a:t>
            </a:r>
          </a:p>
          <a:p>
            <a:r>
              <a:rPr lang="en-US" altLang="x-none">
                <a:ea typeface="ＭＳ Ｐゴシック" charset="-128"/>
              </a:rPr>
              <a:t>You may need to design or analyze a system for a </a:t>
            </a:r>
            <a:r>
              <a:rPr lang="en-US" altLang="en-US">
                <a:ea typeface="ＭＳ Ｐゴシック" charset="-128"/>
              </a:rPr>
              <a:t>“</a:t>
            </a:r>
            <a:r>
              <a:rPr lang="en-US" altLang="x-none">
                <a:ea typeface="ＭＳ Ｐゴシック" charset="-128"/>
              </a:rPr>
              <a:t>new</a:t>
            </a:r>
            <a:r>
              <a:rPr lang="en-US" altLang="en-US">
                <a:ea typeface="ＭＳ Ｐゴシック" charset="-128"/>
              </a:rPr>
              <a:t>”</a:t>
            </a:r>
            <a:r>
              <a:rPr lang="en-US" altLang="x-none">
                <a:ea typeface="ＭＳ Ｐゴシック" charset="-128"/>
              </a:rPr>
              <a:t> quality attribute. While this may be challenging, it is doable.</a:t>
            </a:r>
          </a:p>
          <a:p>
            <a:endParaRPr lang="en-US" altLang="x-none">
              <a:ea typeface="ＭＳ Ｐゴシック" charset="-128"/>
            </a:endParaRPr>
          </a:p>
          <a:p>
            <a:endParaRPr lang="en-US" altLang="x-none">
              <a:ea typeface="ＭＳ Ｐゴシック" charset="-128"/>
            </a:endParaRPr>
          </a:p>
        </p:txBody>
      </p:sp>
      <p:sp>
        <p:nvSpPr>
          <p:cNvPr id="77827"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F71B-767D-E346-BE08-F00E53942997}"/>
              </a:ext>
            </a:extLst>
          </p:cNvPr>
          <p:cNvSpPr>
            <a:spLocks noGrp="1"/>
          </p:cNvSpPr>
          <p:nvPr>
            <p:ph type="ctrTitle"/>
          </p:nvPr>
        </p:nvSpPr>
        <p:spPr/>
        <p:txBody>
          <a:bodyPr/>
          <a:lstStyle/>
          <a:p>
            <a:r>
              <a:rPr lang="sv-SE" dirty="0" err="1"/>
              <a:t>How</a:t>
            </a:r>
            <a:r>
              <a:rPr lang="sv-SE" dirty="0"/>
              <a:t> </a:t>
            </a:r>
            <a:r>
              <a:rPr lang="sv-SE" dirty="0" err="1"/>
              <a:t>much</a:t>
            </a:r>
            <a:r>
              <a:rPr lang="sv-SE" dirty="0"/>
              <a:t> </a:t>
            </a:r>
            <a:r>
              <a:rPr lang="sv-SE" dirty="0" err="1"/>
              <a:t>should</a:t>
            </a:r>
            <a:r>
              <a:rPr lang="sv-SE" dirty="0"/>
              <a:t> </a:t>
            </a:r>
            <a:r>
              <a:rPr lang="sv-SE" dirty="0" err="1"/>
              <a:t>we</a:t>
            </a:r>
            <a:r>
              <a:rPr lang="sv-SE" dirty="0"/>
              <a:t> test?</a:t>
            </a:r>
          </a:p>
        </p:txBody>
      </p:sp>
      <p:sp>
        <p:nvSpPr>
          <p:cNvPr id="3" name="Content Placeholder 2">
            <a:extLst>
              <a:ext uri="{FF2B5EF4-FFF2-40B4-BE49-F238E27FC236}">
                <a16:creationId xmlns:a16="http://schemas.microsoft.com/office/drawing/2014/main" id="{BF07B13E-AF5C-E747-8CA6-BDDCD0AEF99E}"/>
              </a:ext>
            </a:extLst>
          </p:cNvPr>
          <p:cNvSpPr>
            <a:spLocks noGrp="1"/>
          </p:cNvSpPr>
          <p:nvPr>
            <p:ph type="subTitle" idx="1"/>
          </p:nvPr>
        </p:nvSpPr>
        <p:spPr/>
        <p:txBody>
          <a:bodyPr/>
          <a:lstStyle/>
          <a:p>
            <a:r>
              <a:rPr lang="sv-SE" dirty="0"/>
              <a:t>As </a:t>
            </a:r>
            <a:r>
              <a:rPr lang="sv-SE" dirty="0" err="1"/>
              <a:t>much</a:t>
            </a:r>
            <a:r>
              <a:rPr lang="sv-SE" dirty="0"/>
              <a:t> as </a:t>
            </a:r>
            <a:r>
              <a:rPr lang="sv-SE" dirty="0" err="1"/>
              <a:t>possible</a:t>
            </a:r>
            <a:r>
              <a:rPr lang="sv-SE" dirty="0"/>
              <a:t>…</a:t>
            </a:r>
          </a:p>
        </p:txBody>
      </p:sp>
      <p:sp>
        <p:nvSpPr>
          <p:cNvPr id="4" name="Slide Number Placeholder 3">
            <a:extLst>
              <a:ext uri="{FF2B5EF4-FFF2-40B4-BE49-F238E27FC236}">
                <a16:creationId xmlns:a16="http://schemas.microsoft.com/office/drawing/2014/main" id="{BA692BB4-0ED3-EC46-B33D-F71E01FC25A9}"/>
              </a:ext>
            </a:extLst>
          </p:cNvPr>
          <p:cNvSpPr>
            <a:spLocks noGrp="1"/>
          </p:cNvSpPr>
          <p:nvPr>
            <p:ph type="sldNum" sz="quarter" idx="4294967295"/>
          </p:nvPr>
        </p:nvSpPr>
        <p:spPr>
          <a:xfrm>
            <a:off x="7010400" y="6381750"/>
            <a:ext cx="2133600" cy="476250"/>
          </a:xfrm>
        </p:spPr>
        <p:txBody>
          <a:bodyPr/>
          <a:lstStyle/>
          <a:p>
            <a:fld id="{C982DE14-0267-5B47-8712-AF8DF55B2165}" type="slidenum">
              <a:rPr lang="en-US" altLang="x-none" smtClean="0"/>
              <a:pPr/>
              <a:t>8</a:t>
            </a:fld>
            <a:endParaRPr lang="en-US" altLang="x-none"/>
          </a:p>
        </p:txBody>
      </p:sp>
    </p:spTree>
    <p:extLst>
      <p:ext uri="{BB962C8B-B14F-4D97-AF65-F5344CB8AC3E}">
        <p14:creationId xmlns:p14="http://schemas.microsoft.com/office/powerpoint/2010/main" val="205901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9AD8557E-43F0-CF4E-A88A-DEFD36E6672F}"/>
              </a:ext>
            </a:extLst>
          </p:cNvPr>
          <p:cNvSpPr>
            <a:spLocks noGrp="1" noChangeArrowheads="1"/>
          </p:cNvSpPr>
          <p:nvPr>
            <p:ph type="title"/>
          </p:nvPr>
        </p:nvSpPr>
        <p:spPr>
          <a:xfrm>
            <a:off x="864245" y="621159"/>
            <a:ext cx="7920037" cy="1025525"/>
          </a:xfrm>
        </p:spPr>
        <p:txBody>
          <a:bodyPr/>
          <a:lstStyle/>
          <a:p>
            <a:pPr eaLnBrk="1" hangingPunct="1"/>
            <a:r>
              <a:rPr lang="en-US" altLang="sv-SE" sz="2400" dirty="0">
                <a:ea typeface="ＭＳ Ｐゴシック" panose="020B0600070205080204" pitchFamily="34" charset="-128"/>
              </a:rPr>
              <a:t>Testing Ranges: Elementary Cases</a:t>
            </a:r>
          </a:p>
        </p:txBody>
      </p:sp>
      <p:sp>
        <p:nvSpPr>
          <p:cNvPr id="84994" name="Rectangle 3">
            <a:extLst>
              <a:ext uri="{FF2B5EF4-FFF2-40B4-BE49-F238E27FC236}">
                <a16:creationId xmlns:a16="http://schemas.microsoft.com/office/drawing/2014/main" id="{BA6815AB-F1C2-FC46-AD57-736C56ABEB29}"/>
              </a:ext>
            </a:extLst>
          </p:cNvPr>
          <p:cNvSpPr>
            <a:spLocks noGrp="1" noChangeArrowheads="1"/>
          </p:cNvSpPr>
          <p:nvPr>
            <p:ph type="body" idx="1"/>
          </p:nvPr>
        </p:nvSpPr>
        <p:spPr>
          <a:xfrm>
            <a:off x="589607" y="2029048"/>
            <a:ext cx="7772400" cy="4648200"/>
          </a:xfrm>
        </p:spPr>
        <p:txBody>
          <a:bodyPr/>
          <a:lstStyle/>
          <a:p>
            <a:pPr marL="514350" indent="-514350" eaLnBrk="1" hangingPunct="1">
              <a:buFontTx/>
              <a:buAutoNum type="arabicPeriod"/>
            </a:pPr>
            <a:r>
              <a:rPr lang="en-US" altLang="sv-SE" sz="2800" b="1" dirty="0">
                <a:ea typeface="ＭＳ Ｐゴシック" panose="020B0600070205080204" pitchFamily="34" charset="-128"/>
              </a:rPr>
              <a:t>within range</a:t>
            </a:r>
          </a:p>
          <a:p>
            <a:pPr marL="0" indent="0" eaLnBrk="1" hangingPunct="1">
              <a:buNone/>
            </a:pPr>
            <a:endParaRPr lang="en-US" altLang="sv-SE" sz="2800" b="1" dirty="0">
              <a:ea typeface="ＭＳ Ｐゴシック" panose="020B0600070205080204" pitchFamily="34" charset="-128"/>
            </a:endParaRPr>
          </a:p>
          <a:p>
            <a:pPr marL="0" indent="0" eaLnBrk="1" hangingPunct="1">
              <a:buNone/>
            </a:pPr>
            <a:r>
              <a:rPr lang="en-US" altLang="sv-SE" sz="2800" b="1" dirty="0">
                <a:ea typeface="ＭＳ Ｐゴシック" panose="020B0600070205080204" pitchFamily="34" charset="-128"/>
              </a:rPr>
              <a:t>2. at the boundaries </a:t>
            </a:r>
          </a:p>
          <a:p>
            <a:pPr eaLnBrk="1" hangingPunct="1">
              <a:lnSpc>
                <a:spcPct val="50000"/>
              </a:lnSpc>
              <a:buFontTx/>
              <a:buNone/>
            </a:pPr>
            <a:r>
              <a:rPr lang="en-US" altLang="sv-SE" sz="2800" b="1" dirty="0">
                <a:ea typeface="ＭＳ Ｐゴシック" panose="020B0600070205080204" pitchFamily="34" charset="-128"/>
              </a:rPr>
              <a:t>of the range</a:t>
            </a:r>
          </a:p>
          <a:p>
            <a:pPr eaLnBrk="1" hangingPunct="1">
              <a:lnSpc>
                <a:spcPct val="260000"/>
              </a:lnSpc>
              <a:buFontTx/>
              <a:buNone/>
            </a:pPr>
            <a:r>
              <a:rPr lang="en-US" altLang="sv-SE" sz="2800" b="1" dirty="0">
                <a:ea typeface="ＭＳ Ｐゴシック" panose="020B0600070205080204" pitchFamily="34" charset="-128"/>
              </a:rPr>
              <a:t>3. outside the range </a:t>
            </a:r>
          </a:p>
          <a:p>
            <a:pPr lvl="1" eaLnBrk="1" hangingPunct="1">
              <a:lnSpc>
                <a:spcPct val="60000"/>
              </a:lnSpc>
              <a:buFontTx/>
              <a:buNone/>
            </a:pPr>
            <a:r>
              <a:rPr lang="en-US" altLang="sv-SE" sz="2400" b="1" dirty="0">
                <a:ea typeface="ＭＳ Ｐゴシック" panose="020B0600070205080204" pitchFamily="34" charset="-128"/>
              </a:rPr>
              <a:t>(</a:t>
            </a:r>
            <a:r>
              <a:rPr lang="en-US" altLang="en-US" sz="2400" b="1" dirty="0">
                <a:ea typeface="ＭＳ Ｐゴシック" panose="020B0600070205080204" pitchFamily="34" charset="-128"/>
              </a:rPr>
              <a:t>“</a:t>
            </a:r>
            <a:r>
              <a:rPr lang="en-US" altLang="sv-SE" sz="2400" b="1" dirty="0">
                <a:ea typeface="ＭＳ Ｐゴシック" panose="020B0600070205080204" pitchFamily="34" charset="-128"/>
              </a:rPr>
              <a:t>illegal</a:t>
            </a:r>
            <a:r>
              <a:rPr lang="en-US" altLang="en-US" sz="2400" b="1" dirty="0">
                <a:ea typeface="ＭＳ Ｐゴシック" panose="020B0600070205080204" pitchFamily="34" charset="-128"/>
              </a:rPr>
              <a:t>”</a:t>
            </a:r>
            <a:r>
              <a:rPr lang="en-US" altLang="sv-SE" sz="2400" b="1" dirty="0">
                <a:ea typeface="ＭＳ Ｐゴシック" panose="020B0600070205080204" pitchFamily="34" charset="-128"/>
              </a:rPr>
              <a:t>)</a:t>
            </a:r>
          </a:p>
        </p:txBody>
      </p:sp>
      <p:graphicFrame>
        <p:nvGraphicFramePr>
          <p:cNvPr id="84995" name="Object 4">
            <a:extLst>
              <a:ext uri="{FF2B5EF4-FFF2-40B4-BE49-F238E27FC236}">
                <a16:creationId xmlns:a16="http://schemas.microsoft.com/office/drawing/2014/main" id="{490CDD88-5734-9540-BD1E-8F2E11C5D43F}"/>
              </a:ext>
            </a:extLst>
          </p:cNvPr>
          <p:cNvGraphicFramePr>
            <a:graphicFrameLocks noChangeAspect="1"/>
          </p:cNvGraphicFramePr>
          <p:nvPr/>
        </p:nvGraphicFramePr>
        <p:xfrm>
          <a:off x="5171132" y="1381348"/>
          <a:ext cx="3962400" cy="5486400"/>
        </p:xfrm>
        <a:graphic>
          <a:graphicData uri="http://schemas.openxmlformats.org/presentationml/2006/ole">
            <mc:AlternateContent xmlns:mc="http://schemas.openxmlformats.org/markup-compatibility/2006">
              <mc:Choice xmlns:v="urn:schemas-microsoft-com:vml" Requires="v">
                <p:oleObj spid="_x0000_s1025" name="Clip" r:id="rId4" imgW="10680700" imgH="8534400" progId="MS_ClipArt_Gallery.2">
                  <p:embed/>
                </p:oleObj>
              </mc:Choice>
              <mc:Fallback>
                <p:oleObj name="Clip" r:id="rId4" imgW="10680700" imgH="8534400" progId="MS_ClipArt_Gallery.2">
                  <p:embed/>
                  <p:pic>
                    <p:nvPicPr>
                      <p:cNvPr id="84995" name="Object 4">
                        <a:extLst>
                          <a:ext uri="{FF2B5EF4-FFF2-40B4-BE49-F238E27FC236}">
                            <a16:creationId xmlns:a16="http://schemas.microsoft.com/office/drawing/2014/main" id="{490CDD88-5734-9540-BD1E-8F2E11C5D4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1132" y="1381348"/>
                        <a:ext cx="3962400" cy="548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84996" name="Line 5">
            <a:extLst>
              <a:ext uri="{FF2B5EF4-FFF2-40B4-BE49-F238E27FC236}">
                <a16:creationId xmlns:a16="http://schemas.microsoft.com/office/drawing/2014/main" id="{81E695BD-520B-064B-9657-28FF85BF85B0}"/>
              </a:ext>
            </a:extLst>
          </p:cNvPr>
          <p:cNvSpPr>
            <a:spLocks noChangeShapeType="1"/>
          </p:cNvSpPr>
          <p:nvPr/>
        </p:nvSpPr>
        <p:spPr bwMode="auto">
          <a:xfrm>
            <a:off x="3397895" y="2333848"/>
            <a:ext cx="3602037" cy="11049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sv-SE"/>
          </a:p>
        </p:txBody>
      </p:sp>
      <p:sp>
        <p:nvSpPr>
          <p:cNvPr id="84997" name="Line 6">
            <a:extLst>
              <a:ext uri="{FF2B5EF4-FFF2-40B4-BE49-F238E27FC236}">
                <a16:creationId xmlns:a16="http://schemas.microsoft.com/office/drawing/2014/main" id="{5DD7BF88-E58F-0245-A0DB-22375A8E710C}"/>
              </a:ext>
            </a:extLst>
          </p:cNvPr>
          <p:cNvSpPr>
            <a:spLocks noChangeShapeType="1"/>
          </p:cNvSpPr>
          <p:nvPr/>
        </p:nvSpPr>
        <p:spPr bwMode="auto">
          <a:xfrm>
            <a:off x="3397895" y="3681636"/>
            <a:ext cx="2520950" cy="77311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sv-SE"/>
          </a:p>
        </p:txBody>
      </p:sp>
      <p:sp>
        <p:nvSpPr>
          <p:cNvPr id="84998" name="Line 7">
            <a:extLst>
              <a:ext uri="{FF2B5EF4-FFF2-40B4-BE49-F238E27FC236}">
                <a16:creationId xmlns:a16="http://schemas.microsoft.com/office/drawing/2014/main" id="{1083D6E4-3FF4-924E-B868-15129B70A3FE}"/>
              </a:ext>
            </a:extLst>
          </p:cNvPr>
          <p:cNvSpPr>
            <a:spLocks noChangeShapeType="1"/>
          </p:cNvSpPr>
          <p:nvPr/>
        </p:nvSpPr>
        <p:spPr bwMode="auto">
          <a:xfrm>
            <a:off x="3397895" y="4951636"/>
            <a:ext cx="2763837" cy="77311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sv-SE"/>
          </a:p>
        </p:txBody>
      </p:sp>
      <p:sp>
        <p:nvSpPr>
          <p:cNvPr id="84999" name="Oval 8">
            <a:extLst>
              <a:ext uri="{FF2B5EF4-FFF2-40B4-BE49-F238E27FC236}">
                <a16:creationId xmlns:a16="http://schemas.microsoft.com/office/drawing/2014/main" id="{5D3F1EC0-4F1E-EE44-BA85-475D29053087}"/>
              </a:ext>
            </a:extLst>
          </p:cNvPr>
          <p:cNvSpPr>
            <a:spLocks noChangeArrowheads="1"/>
          </p:cNvSpPr>
          <p:nvPr/>
        </p:nvSpPr>
        <p:spPr bwMode="auto">
          <a:xfrm>
            <a:off x="6999932" y="3286348"/>
            <a:ext cx="304800" cy="304800"/>
          </a:xfrm>
          <a:prstGeom prst="ellipse">
            <a:avLst/>
          </a:prstGeom>
          <a:solidFill>
            <a:schemeClr val="bg1"/>
          </a:solidFill>
          <a:ln w="25400">
            <a:solidFill>
              <a:schemeClr val="tx1"/>
            </a:solidFill>
            <a:round/>
            <a:headEnd/>
            <a:tailEnd/>
          </a:ln>
        </p:spPr>
        <p:txBody>
          <a:bodyPr wrap="none" anchor="ctr"/>
          <a:lstStyle>
            <a:lvl1pPr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sv-SE" altLang="sv-SE"/>
          </a:p>
        </p:txBody>
      </p:sp>
      <p:sp>
        <p:nvSpPr>
          <p:cNvPr id="85000" name="Oval 9">
            <a:extLst>
              <a:ext uri="{FF2B5EF4-FFF2-40B4-BE49-F238E27FC236}">
                <a16:creationId xmlns:a16="http://schemas.microsoft.com/office/drawing/2014/main" id="{C923A0B6-BBC7-0E45-828B-181F07E79C00}"/>
              </a:ext>
            </a:extLst>
          </p:cNvPr>
          <p:cNvSpPr>
            <a:spLocks noChangeArrowheads="1"/>
          </p:cNvSpPr>
          <p:nvPr/>
        </p:nvSpPr>
        <p:spPr bwMode="auto">
          <a:xfrm>
            <a:off x="5933132" y="4353148"/>
            <a:ext cx="304800" cy="304800"/>
          </a:xfrm>
          <a:prstGeom prst="ellipse">
            <a:avLst/>
          </a:prstGeom>
          <a:solidFill>
            <a:schemeClr val="bg1"/>
          </a:solidFill>
          <a:ln w="25400">
            <a:solidFill>
              <a:schemeClr val="tx1"/>
            </a:solidFill>
            <a:round/>
            <a:headEnd/>
            <a:tailEnd/>
          </a:ln>
        </p:spPr>
        <p:txBody>
          <a:bodyPr wrap="none" anchor="ctr"/>
          <a:lstStyle>
            <a:lvl1pPr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sv-SE" altLang="sv-SE"/>
          </a:p>
        </p:txBody>
      </p:sp>
      <p:sp>
        <p:nvSpPr>
          <p:cNvPr id="85001" name="Oval 10">
            <a:extLst>
              <a:ext uri="{FF2B5EF4-FFF2-40B4-BE49-F238E27FC236}">
                <a16:creationId xmlns:a16="http://schemas.microsoft.com/office/drawing/2014/main" id="{15333507-3A69-3540-88D8-39423197636C}"/>
              </a:ext>
            </a:extLst>
          </p:cNvPr>
          <p:cNvSpPr>
            <a:spLocks noChangeArrowheads="1"/>
          </p:cNvSpPr>
          <p:nvPr/>
        </p:nvSpPr>
        <p:spPr bwMode="auto">
          <a:xfrm>
            <a:off x="6161732" y="5572348"/>
            <a:ext cx="304800" cy="304800"/>
          </a:xfrm>
          <a:prstGeom prst="ellipse">
            <a:avLst/>
          </a:prstGeom>
          <a:solidFill>
            <a:schemeClr val="bg1"/>
          </a:solidFill>
          <a:ln w="25400">
            <a:solidFill>
              <a:schemeClr val="tx1"/>
            </a:solidFill>
            <a:round/>
            <a:headEnd/>
            <a:tailEnd/>
          </a:ln>
        </p:spPr>
        <p:txBody>
          <a:bodyPr wrap="none" anchor="ctr"/>
          <a:lstStyle>
            <a:lvl1pPr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sv-SE" altLang="sv-SE"/>
          </a:p>
        </p:txBody>
      </p:sp>
      <p:sp>
        <p:nvSpPr>
          <p:cNvPr id="85002" name="Text Box 11">
            <a:extLst>
              <a:ext uri="{FF2B5EF4-FFF2-40B4-BE49-F238E27FC236}">
                <a16:creationId xmlns:a16="http://schemas.microsoft.com/office/drawing/2014/main" id="{B1499927-0DA9-A24B-B2EF-CC92D70B339F}"/>
              </a:ext>
            </a:extLst>
          </p:cNvPr>
          <p:cNvSpPr txBox="1">
            <a:spLocks noChangeArrowheads="1"/>
          </p:cNvSpPr>
          <p:nvPr/>
        </p:nvSpPr>
        <p:spPr bwMode="auto">
          <a:xfrm>
            <a:off x="6390332" y="3743548"/>
            <a:ext cx="1600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sv-SE" sz="4000"/>
              <a:t>range</a:t>
            </a:r>
          </a:p>
        </p:txBody>
      </p:sp>
      <p:sp>
        <p:nvSpPr>
          <p:cNvPr id="85003" name="Text Box 13">
            <a:extLst>
              <a:ext uri="{FF2B5EF4-FFF2-40B4-BE49-F238E27FC236}">
                <a16:creationId xmlns:a16="http://schemas.microsoft.com/office/drawing/2014/main" id="{9FE93F79-34A7-3A4A-A7FE-E0CD42956942}"/>
              </a:ext>
            </a:extLst>
          </p:cNvPr>
          <p:cNvSpPr txBox="1">
            <a:spLocks noChangeArrowheads="1"/>
          </p:cNvSpPr>
          <p:nvPr/>
        </p:nvSpPr>
        <p:spPr bwMode="auto">
          <a:xfrm>
            <a:off x="589607" y="5967636"/>
            <a:ext cx="40671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sv-SE" altLang="sv-SE" i="1"/>
              <a:t>Minimize what you need to test</a:t>
            </a:r>
          </a:p>
          <a:p>
            <a:pPr eaLnBrk="1" hangingPunct="1"/>
            <a:r>
              <a:rPr lang="sv-SE" altLang="sv-SE" i="1"/>
              <a:t>or you will never stop testing!</a:t>
            </a:r>
            <a:endParaRPr lang="en-US" altLang="sv-SE" i="1"/>
          </a:p>
        </p:txBody>
      </p:sp>
    </p:spTree>
    <p:extLst>
      <p:ext uri="{BB962C8B-B14F-4D97-AF65-F5344CB8AC3E}">
        <p14:creationId xmlns:p14="http://schemas.microsoft.com/office/powerpoint/2010/main" val="3775740883"/>
      </p:ext>
    </p:extLst>
  </p:cSld>
  <p:clrMapOvr>
    <a:masterClrMapping/>
  </p:clrMapOvr>
</p:sld>
</file>

<file path=ppt/theme/theme1.xml><?xml version="1.0" encoding="utf-8"?>
<a:theme xmlns:a="http://schemas.openxmlformats.org/drawingml/2006/main" name="Josef_PhD_v2">
  <a:themeElements>
    <a:clrScheme name="7479e59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479e590">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479e59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479e59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479e59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479e59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479e59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479e59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479e59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479e59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479e59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479e59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479e59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479e59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Josef_PhD_v2</Template>
  <TotalTime>7794</TotalTime>
  <Words>3653</Words>
  <Application>Microsoft Macintosh PowerPoint</Application>
  <PresentationFormat>On-screen Show (4:3)</PresentationFormat>
  <Paragraphs>466</Paragraphs>
  <Slides>74</Slides>
  <Notes>4</Notes>
  <HiddenSlides>12</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83" baseType="lpstr">
      <vt:lpstr>Arial</vt:lpstr>
      <vt:lpstr>Arial Black</vt:lpstr>
      <vt:lpstr>Courier New</vt:lpstr>
      <vt:lpstr>Symbol</vt:lpstr>
      <vt:lpstr>Times</vt:lpstr>
      <vt:lpstr>Times New Roman</vt:lpstr>
      <vt:lpstr>Tw Cen MT</vt:lpstr>
      <vt:lpstr>Josef_PhD_v2</vt:lpstr>
      <vt:lpstr>Clip</vt:lpstr>
      <vt:lpstr>Software Engineering</vt:lpstr>
      <vt:lpstr>Unit Testing</vt:lpstr>
      <vt:lpstr>This lecture</vt:lpstr>
      <vt:lpstr>Black-box testing</vt:lpstr>
      <vt:lpstr>Från CSN sidan</vt:lpstr>
      <vt:lpstr>Motivation</vt:lpstr>
      <vt:lpstr>Why test everything?</vt:lpstr>
      <vt:lpstr>How much should we test?</vt:lpstr>
      <vt:lpstr>Testing Ranges: Elementary Cases</vt:lpstr>
      <vt:lpstr>Covering Every Statement is Not Sufficient</vt:lpstr>
      <vt:lpstr>Example: Legal age for purchasing alcohol</vt:lpstr>
      <vt:lpstr>Example: Legal age for purchasing alcohol</vt:lpstr>
      <vt:lpstr>Example: Legal age for purchasing alcohol</vt:lpstr>
      <vt:lpstr>Unit-testing motivation </vt:lpstr>
      <vt:lpstr>Requirements for unit-testing</vt:lpstr>
      <vt:lpstr>Assertions</vt:lpstr>
      <vt:lpstr>Capture Replay Tools</vt:lpstr>
      <vt:lpstr>PowerPoint Presentation</vt:lpstr>
      <vt:lpstr>PowerPoint Presentation</vt:lpstr>
      <vt:lpstr>JUnit Annotations</vt:lpstr>
      <vt:lpstr>JUnit Assertions</vt:lpstr>
      <vt:lpstr>assertSame / assertEquals</vt:lpstr>
      <vt:lpstr>JUnit assertion methods</vt:lpstr>
      <vt:lpstr>Complete list of Assert</vt:lpstr>
      <vt:lpstr>A few general hints</vt:lpstr>
      <vt:lpstr>Test case dangers</vt:lpstr>
      <vt:lpstr>JUnit and exceptions</vt:lpstr>
      <vt:lpstr>Example: Legal age for purchasing alcohol</vt:lpstr>
      <vt:lpstr>1 out of 4 branches missed</vt:lpstr>
      <vt:lpstr>Example</vt:lpstr>
      <vt:lpstr>Usability</vt:lpstr>
      <vt:lpstr>Chapter Outline</vt:lpstr>
      <vt:lpstr>What is Usability?</vt:lpstr>
      <vt:lpstr>What is Usability?</vt:lpstr>
      <vt:lpstr>Exercise</vt:lpstr>
      <vt:lpstr>Usability General Scenario</vt:lpstr>
      <vt:lpstr>Sample Concrete Usability Scenario</vt:lpstr>
      <vt:lpstr>Concrete Scenario</vt:lpstr>
      <vt:lpstr>Goal of Usability Tactics</vt:lpstr>
      <vt:lpstr>Goal of Usability Tactics</vt:lpstr>
      <vt:lpstr>Question</vt:lpstr>
      <vt:lpstr>Usability Tactics</vt:lpstr>
      <vt:lpstr>Support User Initiative</vt:lpstr>
      <vt:lpstr>Support System Initiative</vt:lpstr>
      <vt:lpstr>Checklist</vt:lpstr>
      <vt:lpstr>Allocation of responsibilities</vt:lpstr>
      <vt:lpstr>Design Checklist for Usability</vt:lpstr>
      <vt:lpstr>Coordination model</vt:lpstr>
      <vt:lpstr>Design Checklist for Usability</vt:lpstr>
      <vt:lpstr>Data model</vt:lpstr>
      <vt:lpstr>Design Checklist for Usability</vt:lpstr>
      <vt:lpstr>Mapping among architectural elements</vt:lpstr>
      <vt:lpstr>Design Checklist for Usability</vt:lpstr>
      <vt:lpstr>Resource management</vt:lpstr>
      <vt:lpstr>Design Checklist for Usability</vt:lpstr>
      <vt:lpstr>Binding time</vt:lpstr>
      <vt:lpstr>Design Checklist for Usability</vt:lpstr>
      <vt:lpstr>Choice of technology</vt:lpstr>
      <vt:lpstr>Design Checklist for Usability</vt:lpstr>
      <vt:lpstr>Summary</vt:lpstr>
      <vt:lpstr>Other Important Quality Attributes</vt:lpstr>
      <vt:lpstr>Chapter Outline</vt:lpstr>
      <vt:lpstr>Other attributes</vt:lpstr>
      <vt:lpstr>Other Important Quality Attributes</vt:lpstr>
      <vt:lpstr>Other Important Quality Attributes</vt:lpstr>
      <vt:lpstr>Other Important Quality Attributes</vt:lpstr>
      <vt:lpstr>Other Categories of Quality Attributes</vt:lpstr>
      <vt:lpstr>Other Categories of Quality Attributes</vt:lpstr>
      <vt:lpstr>Software Quality Attributes and System Quality Attributes </vt:lpstr>
      <vt:lpstr>Standard Lists of Quality Attributes</vt:lpstr>
      <vt:lpstr>Standard Lists of Quality Attributes</vt:lpstr>
      <vt:lpstr>Standard Lists of Quality Attributes</vt:lpstr>
      <vt:lpstr>Dealing with “X-ability”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Anställningsintervju Forskarassistent i Medicinteknik  Josef Hallberg</dc:title>
  <dc:creator>Ägaren</dc:creator>
  <cp:lastModifiedBy>Josef Hallberg</cp:lastModifiedBy>
  <cp:revision>181</cp:revision>
  <cp:lastPrinted>2017-09-14T15:24:35Z</cp:lastPrinted>
  <dcterms:created xsi:type="dcterms:W3CDTF">2010-08-24T12:22:52Z</dcterms:created>
  <dcterms:modified xsi:type="dcterms:W3CDTF">2019-09-18T11:13:36Z</dcterms:modified>
</cp:coreProperties>
</file>